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43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44" r:id="rId25"/>
    <p:sldId id="345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46" r:id="rId55"/>
    <p:sldId id="339" r:id="rId56"/>
    <p:sldId id="340" r:id="rId57"/>
    <p:sldId id="341" r:id="rId58"/>
    <p:sldId id="342" r:id="rId59"/>
    <p:sldId id="287" r:id="rId6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501CABC-1F50-3E40-AA34-B22AD1F1A1CC}" type="datetimeFigureOut">
              <a:rPr kumimoji="1" lang="zh-CN" altLang="en-US" smtClean="0"/>
              <a:pPr/>
              <a:t>2022/5/7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9BD90032-D765-224A-94A9-D19D98F92C6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22921" y="1574145"/>
            <a:ext cx="6498158" cy="1724867"/>
          </a:xfrm>
        </p:spPr>
        <p:txBody>
          <a:bodyPr/>
          <a:lstStyle/>
          <a:p>
            <a:r>
              <a:rPr lang="en-US" altLang="zh-CN" dirty="0" smtClean="0"/>
              <a:t>ACM-ICPC</a:t>
            </a:r>
            <a:r>
              <a:rPr lang="zh-CN" altLang="en-US" dirty="0" smtClean="0"/>
              <a:t>程序设计竞赛基础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5841" y="5578999"/>
            <a:ext cx="6498159" cy="916641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zh-CN" altLang="en-US" dirty="0" smtClean="0"/>
              <a:t>计算机与信息工程学院</a:t>
            </a:r>
            <a:endParaRPr kumimoji="1" lang="en-US" altLang="zh-CN" dirty="0" smtClean="0"/>
          </a:p>
          <a:p>
            <a:pPr algn="r"/>
            <a:r>
              <a:rPr kumimoji="1" lang="zh-CN" altLang="en-US" dirty="0" smtClean="0"/>
              <a:t>胡毓励</a:t>
            </a:r>
            <a:endParaRPr kumimoji="1" lang="en-US" altLang="zh-CN" dirty="0" smtClean="0"/>
          </a:p>
          <a:p>
            <a:pPr algn="r"/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022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月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5386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）判断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的夹角是钝角还是</a:t>
            </a:r>
            <a:r>
              <a:rPr lang="zh-CN" altLang="en-US" sz="2400" dirty="0" smtClean="0"/>
              <a:t>锐角，点</a:t>
            </a:r>
            <a:r>
              <a:rPr lang="zh-CN" altLang="en-US" sz="2400" dirty="0"/>
              <a:t>积有正负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&gt;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的夹角为锐角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&lt;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的夹角为钝角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=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的夹角为直角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长度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double </a:t>
            </a:r>
            <a:r>
              <a:rPr lang="en-US" altLang="zh-CN" sz="2400" dirty="0"/>
              <a:t>Len(Vector A</a:t>
            </a:r>
            <a:r>
              <a:rPr lang="en-US" altLang="zh-CN" sz="2400" dirty="0" smtClean="0"/>
              <a:t>) {</a:t>
            </a:r>
            <a:br>
              <a:rPr lang="en-US" altLang="zh-CN" sz="2400" dirty="0" smtClean="0"/>
            </a:br>
            <a:r>
              <a:rPr lang="en-US" altLang="zh-CN" sz="2400" dirty="0" smtClean="0"/>
              <a:t>	    return </a:t>
            </a:r>
            <a:r>
              <a:rPr lang="en-US" altLang="zh-CN" sz="2400" dirty="0" err="1"/>
              <a:t>sqrt</a:t>
            </a:r>
            <a:r>
              <a:rPr lang="en-US" altLang="zh-CN" sz="2400" dirty="0"/>
              <a:t>(Dot(A,A</a:t>
            </a:r>
            <a:r>
              <a:rPr lang="en-US" altLang="zh-CN" sz="2400" dirty="0" smtClean="0"/>
              <a:t>));</a:t>
            </a:r>
            <a:br>
              <a:rPr lang="en-US" altLang="zh-CN" sz="2400" dirty="0" smtClean="0"/>
            </a:br>
            <a:r>
              <a:rPr lang="en-US" altLang="zh-CN" dirty="0" smtClean="0"/>
              <a:t>	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>	//</a:t>
            </a:r>
            <a:r>
              <a:rPr lang="zh-CN" altLang="en-US" dirty="0" smtClean="0"/>
              <a:t>长度的平方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smtClean="0"/>
              <a:t>            double Len2(Vector </a:t>
            </a:r>
            <a:r>
              <a:rPr lang="en-US" altLang="zh-CN" dirty="0" smtClean="0"/>
              <a:t>A) {</a:t>
            </a:r>
            <a:br>
              <a:rPr lang="en-US" altLang="zh-CN" dirty="0" smtClean="0"/>
            </a:br>
            <a:r>
              <a:rPr lang="en-US" altLang="zh-CN" dirty="0" smtClean="0"/>
              <a:t>	    return </a:t>
            </a:r>
            <a:r>
              <a:rPr lang="en-US" altLang="zh-CN" dirty="0" smtClean="0"/>
              <a:t>Dot(A,A);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}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</a:t>
            </a:r>
            <a:r>
              <a:rPr lang="zh-CN" altLang="en-US" sz="2400" dirty="0" smtClean="0"/>
              <a:t>大小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double </a:t>
            </a:r>
            <a:r>
              <a:rPr lang="en-US" altLang="zh-CN" sz="2400" dirty="0"/>
              <a:t>Angle(Vector </a:t>
            </a:r>
            <a:r>
              <a:rPr lang="en-US" altLang="zh-CN" sz="2400" dirty="0" err="1"/>
              <a:t>A,Vector</a:t>
            </a:r>
            <a:r>
              <a:rPr lang="en-US" altLang="zh-CN" sz="2400" dirty="0"/>
              <a:t> B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	    return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(Dot(A,B)/Len(A)/Len(B</a:t>
            </a:r>
            <a:r>
              <a:rPr lang="en-US" altLang="zh-CN" sz="2400" dirty="0" smtClean="0"/>
              <a:t>));</a:t>
            </a:r>
            <a:br>
              <a:rPr lang="en-US" altLang="zh-CN" sz="2400" dirty="0" smtClean="0"/>
            </a:br>
            <a:r>
              <a:rPr lang="en-US" altLang="zh-CN" sz="2400" dirty="0" smtClean="0"/>
              <a:t>	}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点积的应用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248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800" dirty="0"/>
              <a:t>定义</a:t>
            </a:r>
            <a:r>
              <a:rPr lang="zh-CN" altLang="en-US" sz="2800" i="1" dirty="0"/>
              <a:t>：</a:t>
            </a:r>
            <a:r>
              <a:rPr lang="en-US" altLang="zh-CN" sz="2800" i="1" dirty="0"/>
              <a:t>A×B=|A||</a:t>
            </a:r>
            <a:r>
              <a:rPr lang="en-US" altLang="zh-CN" sz="2800" i="1" dirty="0" err="1"/>
              <a:t>B|sinθ</a:t>
            </a:r>
            <a:endParaRPr lang="zh-CN" altLang="en-US" sz="2800" dirty="0"/>
          </a:p>
          <a:p>
            <a:pPr marL="457200" lvl="1" indent="0"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θ</a:t>
            </a:r>
            <a:r>
              <a:rPr lang="zh-CN" altLang="en-US" sz="2400" dirty="0"/>
              <a:t>表示向量</a:t>
            </a:r>
            <a:r>
              <a:rPr lang="en-US" altLang="zh-CN" sz="2400" dirty="0"/>
              <a:t>A</a:t>
            </a:r>
            <a:r>
              <a:rPr lang="zh-CN" altLang="en-US" sz="2400" dirty="0"/>
              <a:t>旋转到向量</a:t>
            </a:r>
            <a:r>
              <a:rPr lang="en-US" altLang="zh-CN" sz="2400" dirty="0"/>
              <a:t>B</a:t>
            </a:r>
            <a:r>
              <a:rPr lang="zh-CN" altLang="en-US" sz="2400" dirty="0"/>
              <a:t>所经过的夹角。</a:t>
            </a:r>
            <a:endParaRPr lang="en-US" altLang="zh-CN" sz="2400" dirty="0"/>
          </a:p>
          <a:p>
            <a:pPr marL="800100" lvl="2" indent="0">
              <a:buNone/>
            </a:pPr>
            <a:r>
              <a:rPr lang="en-US" altLang="zh-CN" dirty="0" smtClean="0"/>
              <a:t>       double </a:t>
            </a:r>
            <a:r>
              <a:rPr lang="en-US" altLang="zh-CN" dirty="0"/>
              <a:t>Cross(Vector </a:t>
            </a:r>
            <a:r>
              <a:rPr lang="en-US" altLang="zh-CN" dirty="0" err="1"/>
              <a:t>A,Vector</a:t>
            </a:r>
            <a:r>
              <a:rPr lang="en-US" altLang="zh-CN" dirty="0"/>
              <a:t> B</a:t>
            </a:r>
            <a:r>
              <a:rPr lang="en-US" altLang="zh-CN" dirty="0" smtClean="0"/>
              <a:t>) {</a:t>
            </a:r>
            <a:endParaRPr lang="en-US" altLang="zh-CN" dirty="0"/>
          </a:p>
          <a:p>
            <a:pPr marL="1314450" lvl="3" indent="0">
              <a:buNone/>
            </a:pPr>
            <a:r>
              <a:rPr lang="en-US" altLang="zh-CN" sz="2400" dirty="0"/>
              <a:t> 	return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</a:t>
            </a:r>
            <a:r>
              <a:rPr lang="en-US" altLang="zh-CN" sz="2400" dirty="0" smtClean="0"/>
              <a:t>;</a:t>
            </a:r>
            <a:br>
              <a:rPr lang="en-US" altLang="zh-CN" sz="2400" dirty="0" smtClean="0"/>
            </a:br>
            <a:r>
              <a:rPr lang="en-US" altLang="zh-CN" sz="2400" dirty="0" smtClean="0"/>
              <a:t>}</a:t>
            </a:r>
            <a:endParaRPr lang="en-US" altLang="zh-CN" sz="2400" dirty="0"/>
          </a:p>
          <a:p>
            <a:pPr>
              <a:buFont typeface="Wingdings" charset="2"/>
              <a:buChar char="l"/>
            </a:pPr>
            <a:r>
              <a:rPr lang="zh-CN" altLang="en-US" sz="2400" dirty="0"/>
              <a:t>两个向量的叉积是一个带正负号的数值。</a:t>
            </a:r>
            <a:r>
              <a:rPr lang="en-US" altLang="zh-CN" sz="2400" dirty="0"/>
              <a:t>A×B</a:t>
            </a:r>
            <a:r>
              <a:rPr lang="zh-CN" altLang="en-US" sz="2400" dirty="0"/>
              <a:t>的几何意义为向量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形成的平行四边形的“有向”面积，这个面积有正负。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叉积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83" y="5132776"/>
            <a:ext cx="5568850" cy="16216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529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）判断向量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的方向</a:t>
            </a:r>
            <a:r>
              <a:rPr lang="zh-CN" altLang="en-US" sz="2400" dirty="0" smtClean="0"/>
              <a:t>关系：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A×B &gt; 0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在</a:t>
            </a:r>
            <a:r>
              <a:rPr lang="en-US" altLang="zh-CN" sz="2400" dirty="0"/>
              <a:t>A</a:t>
            </a:r>
            <a:r>
              <a:rPr lang="zh-CN" altLang="en-US" sz="2400" dirty="0"/>
              <a:t>的逆时针方向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A×B &lt; 0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在</a:t>
            </a:r>
            <a:r>
              <a:rPr lang="en-US" altLang="zh-CN" sz="2400" dirty="0"/>
              <a:t>A</a:t>
            </a:r>
            <a:r>
              <a:rPr lang="zh-CN" altLang="en-US" sz="2400" dirty="0"/>
              <a:t>的顺时针方向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A×B = 0</a:t>
            </a:r>
            <a:r>
              <a:rPr lang="zh-CN" altLang="en-US" sz="2400" dirty="0"/>
              <a:t>，</a:t>
            </a:r>
            <a:r>
              <a:rPr lang="en-US" altLang="zh-CN" sz="2400" dirty="0"/>
              <a:t>B</a:t>
            </a:r>
            <a:r>
              <a:rPr lang="zh-CN" altLang="en-US" sz="2400" dirty="0"/>
              <a:t>与</a:t>
            </a:r>
            <a:r>
              <a:rPr lang="en-US" altLang="zh-CN" sz="2400" dirty="0"/>
              <a:t>A</a:t>
            </a:r>
            <a:r>
              <a:rPr lang="zh-CN" altLang="en-US" sz="2400" dirty="0"/>
              <a:t>共线，可能是同方向的，也可能是反方向的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）计算两向量构成的平行四边形有向</a:t>
            </a:r>
            <a:r>
              <a:rPr lang="zh-CN" altLang="en-US" sz="2400" dirty="0" smtClean="0"/>
              <a:t>面积</a:t>
            </a:r>
            <a:r>
              <a:rPr lang="zh-CN" altLang="en-US" dirty="0" smtClean="0"/>
              <a:t>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，以</a:t>
            </a:r>
            <a:r>
              <a:rPr lang="en-US" altLang="zh-CN" sz="2400" dirty="0"/>
              <a:t>A</a:t>
            </a:r>
            <a:r>
              <a:rPr lang="zh-CN" altLang="en-US" sz="2400" dirty="0"/>
              <a:t>为公共点，得到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zh-CN" altLang="en-US" sz="2400" dirty="0" smtClean="0"/>
              <a:t>向量</a:t>
            </a:r>
            <a:r>
              <a:rPr lang="en-US" altLang="zh-CN" sz="2400" dirty="0" smtClean="0"/>
              <a:t>A-B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A-C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它们构成的平行四边形，面积是：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Area2(Point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B,Point</a:t>
            </a:r>
            <a:r>
              <a:rPr lang="en-US" altLang="zh-CN" sz="2400" dirty="0"/>
              <a:t> C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	    return </a:t>
            </a:r>
            <a:r>
              <a:rPr lang="en-US" altLang="zh-CN" sz="2400" dirty="0"/>
              <a:t>Cross</a:t>
            </a:r>
            <a:r>
              <a:rPr lang="en-US" altLang="zh-CN" sz="2400" dirty="0" smtClean="0"/>
              <a:t>(A-B, A-C</a:t>
            </a:r>
            <a:r>
              <a:rPr lang="en-US" altLang="zh-CN" sz="2400" dirty="0" smtClean="0"/>
              <a:t>);</a:t>
            </a:r>
            <a:br>
              <a:rPr lang="en-US" altLang="zh-CN" sz="2400" dirty="0" smtClean="0"/>
            </a:br>
            <a:r>
              <a:rPr lang="en-US" altLang="zh-CN" sz="2400" dirty="0" smtClean="0"/>
              <a:t>	}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）计算三点构成的三角形的</a:t>
            </a:r>
            <a:r>
              <a:rPr lang="zh-CN" altLang="en-US" sz="2400" dirty="0" smtClean="0"/>
              <a:t>面积：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构成的三角形面积，等于平行四边形面积</a:t>
            </a:r>
            <a:r>
              <a:rPr lang="en-US" altLang="zh-CN" sz="2400" dirty="0"/>
              <a:t>Area2(A, B, C)</a:t>
            </a:r>
            <a:r>
              <a:rPr lang="zh-CN" altLang="en-US" sz="2400" dirty="0"/>
              <a:t>的二分之一。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叉积的基本应用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585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）向量旋转</a:t>
            </a:r>
          </a:p>
          <a:p>
            <a:pPr marL="0" indent="0">
              <a:buNone/>
            </a:pPr>
            <a:r>
              <a:rPr lang="zh-CN" altLang="en-US" sz="2400" dirty="0"/>
              <a:t>	使向量</a:t>
            </a:r>
            <a:r>
              <a:rPr lang="en-US" altLang="zh-CN" sz="2400" dirty="0"/>
              <a:t>(x, y)</a:t>
            </a:r>
            <a:r>
              <a:rPr lang="zh-CN" altLang="en-US" sz="2400" dirty="0"/>
              <a:t>绕起点逆时针旋转，设旋转角度为</a:t>
            </a:r>
            <a:r>
              <a:rPr lang="el-GR" altLang="zh-CN" sz="2400" dirty="0"/>
              <a:t>θ</a:t>
            </a:r>
            <a:r>
              <a:rPr lang="zh-CN" altLang="el-GR" sz="2400" dirty="0"/>
              <a:t>，</a:t>
            </a:r>
            <a:r>
              <a:rPr lang="zh-CN" altLang="en-US" sz="2400" dirty="0"/>
              <a:t>那么旋转后的向量</a:t>
            </a:r>
            <a:r>
              <a:rPr lang="en-US" altLang="zh-CN" sz="2400" dirty="0"/>
              <a:t>(x’, y’)</a:t>
            </a:r>
            <a:r>
              <a:rPr lang="zh-CN" altLang="en-US" sz="2400" dirty="0"/>
              <a:t>是：</a:t>
            </a:r>
          </a:p>
          <a:p>
            <a:pPr marL="0" indent="0">
              <a:buNone/>
            </a:pPr>
            <a:r>
              <a:rPr lang="zh-CN" altLang="en-US" sz="2400" i="1" dirty="0"/>
              <a:t>	</a:t>
            </a:r>
            <a:r>
              <a:rPr lang="en-US" altLang="zh-CN" sz="2400" i="1" dirty="0"/>
              <a:t>x’ = </a:t>
            </a:r>
            <a:r>
              <a:rPr lang="en-US" altLang="zh-CN" sz="2400" i="1" dirty="0" err="1"/>
              <a:t>xcos</a:t>
            </a:r>
            <a:r>
              <a:rPr lang="el-GR" altLang="zh-CN" sz="2400" i="1" dirty="0"/>
              <a:t>θ – </a:t>
            </a:r>
            <a:r>
              <a:rPr lang="en-US" altLang="zh-CN" sz="2400" i="1" dirty="0" err="1"/>
              <a:t>ysin</a:t>
            </a:r>
            <a:r>
              <a:rPr lang="el-GR" altLang="zh-CN" sz="2400" i="1" dirty="0"/>
              <a:t>θ</a:t>
            </a:r>
            <a:endParaRPr lang="el-GR" altLang="zh-CN" sz="2400" dirty="0"/>
          </a:p>
          <a:p>
            <a:pPr marL="0" indent="0">
              <a:buNone/>
            </a:pPr>
            <a:r>
              <a:rPr lang="el-GR" altLang="zh-CN" sz="2400" i="1" dirty="0"/>
              <a:t>	</a:t>
            </a:r>
            <a:r>
              <a:rPr lang="en-US" altLang="zh-CN" sz="2400" i="1" dirty="0"/>
              <a:t>y’ = </a:t>
            </a:r>
            <a:r>
              <a:rPr lang="en-US" altLang="zh-CN" sz="2400" i="1" dirty="0" err="1"/>
              <a:t>xsin</a:t>
            </a:r>
            <a:r>
              <a:rPr lang="el-GR" altLang="zh-CN" sz="2400" i="1" dirty="0"/>
              <a:t>θ + </a:t>
            </a:r>
            <a:r>
              <a:rPr lang="en-US" altLang="zh-CN" sz="2400" i="1" dirty="0" err="1"/>
              <a:t>ycos</a:t>
            </a:r>
            <a:r>
              <a:rPr lang="el-GR" altLang="zh-CN" sz="2400" i="1" dirty="0"/>
              <a:t>θ</a:t>
            </a:r>
            <a:endParaRPr lang="el-GR" altLang="zh-CN" sz="2400" dirty="0"/>
          </a:p>
          <a:p>
            <a:pPr marL="0" indent="0">
              <a:buNone/>
            </a:pPr>
            <a:r>
              <a:rPr lang="el-GR" altLang="zh-CN" sz="2400" dirty="0"/>
              <a:t>	</a:t>
            </a:r>
            <a:r>
              <a:rPr lang="zh-CN" altLang="en-US" sz="2400" dirty="0"/>
              <a:t>代码如下，向量</a:t>
            </a:r>
            <a:r>
              <a:rPr lang="en-US" altLang="zh-CN" sz="2400" dirty="0"/>
              <a:t>A</a:t>
            </a:r>
            <a:r>
              <a:rPr lang="zh-CN" altLang="en-US" sz="2400" dirty="0"/>
              <a:t>逆时针旋转角度</a:t>
            </a:r>
            <a:r>
              <a:rPr lang="en-US" altLang="zh-CN" sz="2400" dirty="0" err="1"/>
              <a:t>rad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en-US" altLang="zh-CN" sz="2000" dirty="0" smtClean="0"/>
              <a:t>Vector </a:t>
            </a:r>
            <a:r>
              <a:rPr lang="en-US" altLang="zh-CN" sz="2000" dirty="0"/>
              <a:t>Rotate(Vector A, double </a:t>
            </a:r>
            <a:r>
              <a:rPr lang="en-US" altLang="zh-CN" sz="2000" dirty="0" err="1"/>
              <a:t>rad</a:t>
            </a:r>
            <a:r>
              <a:rPr lang="en-US" altLang="zh-CN" sz="2000" dirty="0" smtClean="0"/>
              <a:t>) {</a:t>
            </a:r>
            <a:br>
              <a:rPr lang="en-US" altLang="zh-CN" sz="2000" dirty="0" smtClean="0"/>
            </a:br>
            <a:r>
              <a:rPr lang="en-US" altLang="zh-CN" sz="2000" dirty="0" smtClean="0"/>
              <a:t>	    return </a:t>
            </a:r>
            <a:r>
              <a:rPr lang="en-US" altLang="zh-CN" sz="2000" dirty="0"/>
              <a:t>Vector(</a:t>
            </a:r>
            <a:r>
              <a:rPr lang="en-US" altLang="zh-CN" sz="2000" dirty="0" err="1"/>
              <a:t>A.x</a:t>
            </a:r>
            <a:r>
              <a:rPr lang="en-US" altLang="zh-CN" sz="2000" dirty="0"/>
              <a:t>*</a:t>
            </a:r>
            <a:r>
              <a:rPr lang="en-US" altLang="zh-CN" sz="2000" dirty="0" err="1"/>
              <a:t>cos</a:t>
            </a:r>
            <a:r>
              <a:rPr lang="en-US" altLang="zh-CN" sz="2000" dirty="0"/>
              <a:t>(rad)-</a:t>
            </a:r>
            <a:r>
              <a:rPr lang="en-US" altLang="zh-CN" sz="2000" dirty="0" err="1"/>
              <a:t>A.y</a:t>
            </a:r>
            <a:r>
              <a:rPr lang="en-US" altLang="zh-CN" sz="2000" dirty="0"/>
              <a:t>*sin(</a:t>
            </a:r>
            <a:r>
              <a:rPr lang="en-US" altLang="zh-CN" sz="2000" dirty="0" err="1"/>
              <a:t>rad</a:t>
            </a:r>
            <a:r>
              <a:rPr lang="en-US" altLang="zh-CN" sz="2000" dirty="0" smtClean="0"/>
              <a:t>),</a:t>
            </a:r>
            <a:br>
              <a:rPr lang="en-US" altLang="zh-CN" sz="2000" dirty="0" smtClean="0"/>
            </a:br>
            <a:r>
              <a:rPr lang="en-US" altLang="zh-CN" sz="2000" dirty="0" smtClean="0"/>
              <a:t>                                                 </a:t>
            </a:r>
            <a:r>
              <a:rPr lang="en-US" altLang="zh-CN" sz="2000" dirty="0" err="1" smtClean="0"/>
              <a:t>A.x</a:t>
            </a:r>
            <a:r>
              <a:rPr lang="en-US" altLang="zh-CN" sz="2000" dirty="0" smtClean="0"/>
              <a:t>*sin(</a:t>
            </a:r>
            <a:r>
              <a:rPr lang="en-US" altLang="zh-CN" sz="2000" dirty="0" err="1" smtClean="0"/>
              <a:t>rad</a:t>
            </a:r>
            <a:r>
              <a:rPr lang="en-US" altLang="zh-CN" sz="2000" dirty="0"/>
              <a:t>)+</a:t>
            </a:r>
            <a:r>
              <a:rPr lang="en-US" altLang="zh-CN" sz="2000" dirty="0" err="1"/>
              <a:t>A.y</a:t>
            </a:r>
            <a:r>
              <a:rPr lang="en-US" altLang="zh-CN" sz="2000" dirty="0"/>
              <a:t>*</a:t>
            </a:r>
            <a:r>
              <a:rPr lang="en-US" altLang="zh-CN" sz="2000" dirty="0" err="1"/>
              <a:t>cos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rad</a:t>
            </a:r>
            <a:r>
              <a:rPr lang="en-US" altLang="zh-CN" sz="2000" dirty="0" smtClean="0"/>
              <a:t>));</a:t>
            </a:r>
            <a:br>
              <a:rPr lang="en-US" altLang="zh-CN" sz="2000" dirty="0" smtClean="0"/>
            </a:br>
            <a:r>
              <a:rPr lang="en-US" altLang="zh-CN" sz="2000" dirty="0" smtClean="0"/>
              <a:t>	}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叉积的基本应用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911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直线有多种表示方法：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）用直线上的两个点来表示。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i="1" dirty="0"/>
              <a:t>ax + by + c = 0</a:t>
            </a:r>
            <a:r>
              <a:rPr lang="zh-CN" altLang="en-US" sz="2400" dirty="0"/>
              <a:t>，普通式。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i="1" dirty="0"/>
              <a:t>y = </a:t>
            </a:r>
            <a:r>
              <a:rPr lang="en-US" altLang="zh-CN" sz="2400" i="1" dirty="0" err="1"/>
              <a:t>kx</a:t>
            </a:r>
            <a:r>
              <a:rPr lang="en-US" altLang="zh-CN" sz="2400" i="1" dirty="0"/>
              <a:t> + b</a:t>
            </a:r>
            <a:r>
              <a:rPr lang="zh-CN" altLang="en-US" sz="2400" dirty="0"/>
              <a:t>，斜截式。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i="1" dirty="0"/>
              <a:t>P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=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0 </a:t>
            </a:r>
            <a:r>
              <a:rPr lang="en-US" altLang="zh-CN" sz="2400" i="1" dirty="0"/>
              <a:t>+ </a:t>
            </a:r>
            <a:r>
              <a:rPr lang="en-US" altLang="zh-CN" sz="2400" i="1" dirty="0" err="1"/>
              <a:t>vt</a:t>
            </a:r>
            <a:r>
              <a:rPr lang="zh-CN" altLang="en-US" sz="2400" dirty="0"/>
              <a:t>，点向式。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 </a:t>
            </a:r>
            <a:r>
              <a:rPr lang="en-US" altLang="zh-CN" sz="2400" dirty="0"/>
              <a:t>(x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y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)</a:t>
            </a:r>
            <a:r>
              <a:rPr lang="zh-CN" altLang="en-US" sz="2400" dirty="0"/>
              <a:t>是直线上的一个点；</a:t>
            </a:r>
            <a:r>
              <a:rPr lang="en-US" altLang="zh-CN" sz="2400" dirty="0"/>
              <a:t>v</a:t>
            </a:r>
            <a:r>
              <a:rPr lang="zh-CN" altLang="en-US" sz="2400" dirty="0"/>
              <a:t>是方向向量。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直线的表示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128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04401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mr-IN" altLang="zh-CN" sz="2400" dirty="0"/>
              <a:t>struct </a:t>
            </a:r>
            <a:r>
              <a:rPr lang="mr-IN" altLang="zh-CN" sz="2400" dirty="0" smtClean="0"/>
              <a:t>Line{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</a:t>
            </a:r>
            <a:r>
              <a:rPr lang="mr-IN" altLang="zh-CN" sz="2400" dirty="0" smtClean="0"/>
              <a:t>Point </a:t>
            </a:r>
            <a:r>
              <a:rPr lang="mr-IN" altLang="zh-CN" sz="2400" dirty="0"/>
              <a:t>p1,p2;//</a:t>
            </a:r>
            <a:r>
              <a:rPr lang="zh-CN" altLang="mr-IN" sz="2400" dirty="0"/>
              <a:t>线上的两个</a:t>
            </a:r>
            <a:r>
              <a:rPr lang="zh-CN" altLang="mr-IN" sz="2400" dirty="0" smtClean="0"/>
              <a:t>点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</a:t>
            </a:r>
            <a:r>
              <a:rPr lang="mr-IN" altLang="zh-CN" sz="2400" dirty="0" smtClean="0"/>
              <a:t>Line(){}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</a:t>
            </a:r>
            <a:r>
              <a:rPr lang="mr-IN" altLang="zh-CN" sz="2400" dirty="0" smtClean="0"/>
              <a:t> Line(Point </a:t>
            </a:r>
            <a:r>
              <a:rPr lang="mr-IN" altLang="zh-CN" sz="2400" dirty="0"/>
              <a:t>p1,Point p2):p1(p1),p2(p2</a:t>
            </a:r>
            <a:r>
              <a:rPr lang="mr-IN" altLang="zh-CN" sz="2400" dirty="0" smtClean="0"/>
              <a:t>){}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</a:t>
            </a:r>
            <a:r>
              <a:rPr lang="mr-IN" altLang="zh-CN" sz="2400" dirty="0" smtClean="0"/>
              <a:t> // </a:t>
            </a:r>
            <a:r>
              <a:rPr lang="mr-IN" altLang="zh-CN" sz="2400" dirty="0"/>
              <a:t>Line(Point x,Point y){p1 = x;p2 = y</a:t>
            </a:r>
            <a:r>
              <a:rPr lang="mr-IN" altLang="zh-CN" sz="2400" dirty="0" smtClean="0"/>
              <a:t>;}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r>
              <a:rPr lang="mr-IN" altLang="zh-CN" sz="2400" dirty="0" smtClean="0"/>
              <a:t> //</a:t>
            </a:r>
            <a:r>
              <a:rPr lang="zh-CN" altLang="mr-IN" sz="2400" dirty="0"/>
              <a:t>根据一个点和倾斜角 </a:t>
            </a:r>
            <a:r>
              <a:rPr lang="mr-IN" altLang="zh-CN" sz="2400" dirty="0"/>
              <a:t>angle </a:t>
            </a:r>
            <a:r>
              <a:rPr lang="zh-CN" altLang="mr-IN" sz="2400" dirty="0"/>
              <a:t>确定直线</a:t>
            </a:r>
            <a:r>
              <a:rPr lang="mr-IN" altLang="zh-CN" sz="2400" dirty="0"/>
              <a:t>,0&lt;=</a:t>
            </a:r>
            <a:r>
              <a:rPr lang="mr-IN" altLang="zh-CN" sz="2400" dirty="0" smtClean="0"/>
              <a:t>angle&lt;pi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r>
              <a:rPr lang="mr-IN" altLang="zh-CN" sz="2400" dirty="0" smtClean="0"/>
              <a:t>   </a:t>
            </a:r>
            <a:r>
              <a:rPr lang="mr-IN" altLang="zh-CN" sz="2400" dirty="0"/>
              <a:t>Line(Point p,double angle</a:t>
            </a:r>
            <a:r>
              <a:rPr lang="mr-IN" altLang="zh-CN" sz="2400" dirty="0" smtClean="0"/>
              <a:t>){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</a:t>
            </a:r>
            <a:r>
              <a:rPr lang="mr-IN" altLang="zh-CN" sz="2400" dirty="0" smtClean="0"/>
              <a:t>p1 </a:t>
            </a:r>
            <a:r>
              <a:rPr lang="mr-IN" altLang="zh-CN" sz="2400" dirty="0"/>
              <a:t>= p</a:t>
            </a:r>
            <a:r>
              <a:rPr lang="mr-IN" altLang="zh-CN" sz="2400" dirty="0" smtClean="0"/>
              <a:t>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</a:t>
            </a:r>
            <a:r>
              <a:rPr lang="mr-IN" altLang="zh-CN" sz="2400" dirty="0" smtClean="0"/>
              <a:t> </a:t>
            </a:r>
            <a:r>
              <a:rPr lang="en-US" altLang="zh-CN" sz="2400" dirty="0" smtClean="0"/>
              <a:t>     </a:t>
            </a:r>
            <a:r>
              <a:rPr lang="mr-IN" altLang="zh-CN" sz="2400" dirty="0" smtClean="0"/>
              <a:t>if(sgn(angle </a:t>
            </a:r>
            <a:r>
              <a:rPr lang="mr-IN" altLang="zh-CN" sz="2400" dirty="0"/>
              <a:t>- pi/2) == 0</a:t>
            </a:r>
            <a:r>
              <a:rPr lang="mr-IN" altLang="zh-CN" sz="2400" dirty="0" smtClean="0"/>
              <a:t>){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</a:t>
            </a:r>
            <a:r>
              <a:rPr lang="mr-IN" altLang="zh-CN" sz="2400" dirty="0" smtClean="0"/>
              <a:t>p2 </a:t>
            </a:r>
            <a:r>
              <a:rPr lang="mr-IN" altLang="zh-CN" sz="2400" dirty="0"/>
              <a:t>= (p1 + Point(0,1</a:t>
            </a:r>
            <a:r>
              <a:rPr lang="mr-IN" altLang="zh-CN" sz="2400" dirty="0" smtClean="0"/>
              <a:t>));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}</a:t>
            </a:r>
            <a:br>
              <a:rPr lang="en-US" altLang="zh-CN" sz="2400" dirty="0" smtClean="0"/>
            </a:br>
            <a:r>
              <a:rPr lang="mr-IN" altLang="zh-CN" sz="2400" dirty="0" smtClean="0"/>
              <a:t> </a:t>
            </a:r>
            <a:r>
              <a:rPr lang="en-US" altLang="zh-CN" sz="2400" dirty="0" smtClean="0"/>
              <a:t>       </a:t>
            </a:r>
            <a:r>
              <a:rPr lang="mr-IN" altLang="zh-CN" sz="2400" dirty="0" smtClean="0"/>
              <a:t>else{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</a:t>
            </a:r>
            <a:r>
              <a:rPr lang="mr-IN" altLang="zh-CN" sz="2400" dirty="0" smtClean="0"/>
              <a:t>p2 </a:t>
            </a:r>
            <a:r>
              <a:rPr lang="mr-IN" altLang="zh-CN" sz="2400" dirty="0"/>
              <a:t>= (p1 + Point(1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tan(angle)));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</a:t>
            </a:r>
            <a:r>
              <a:rPr lang="mr-IN" altLang="zh-CN" sz="2400" dirty="0" smtClean="0"/>
              <a:t>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//ax+by+c=0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Line(double </a:t>
            </a:r>
            <a:r>
              <a:rPr lang="mr-IN" altLang="zh-CN" sz="2400" dirty="0"/>
              <a:t>a,double b,double c</a:t>
            </a:r>
            <a:r>
              <a:rPr lang="mr-IN" altLang="zh-CN" sz="2400" dirty="0" smtClean="0"/>
              <a:t>)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</a:t>
            </a:r>
            <a:r>
              <a:rPr lang="mr-IN" altLang="zh-CN" sz="2400" dirty="0" smtClean="0"/>
              <a:t>if(sgn(a</a:t>
            </a:r>
            <a:r>
              <a:rPr lang="mr-IN" altLang="zh-CN" sz="2400" dirty="0"/>
              <a:t>) == 0</a:t>
            </a:r>
            <a:r>
              <a:rPr lang="mr-IN" altLang="zh-CN" sz="2400" dirty="0" smtClean="0"/>
              <a:t>){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</a:t>
            </a:r>
            <a:r>
              <a:rPr lang="mr-IN" altLang="zh-CN" sz="2400" dirty="0" smtClean="0"/>
              <a:t>p1 </a:t>
            </a:r>
            <a:r>
              <a:rPr lang="mr-IN" altLang="zh-CN" sz="2400" dirty="0"/>
              <a:t>= Point(0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-</a:t>
            </a:r>
            <a:r>
              <a:rPr lang="mr-IN" altLang="zh-CN" sz="2400" dirty="0"/>
              <a:t>c/b</a:t>
            </a:r>
            <a:r>
              <a:rPr lang="mr-IN" altLang="zh-CN" sz="2400" dirty="0" smtClean="0"/>
              <a:t>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</a:t>
            </a:r>
            <a:r>
              <a:rPr lang="en-US" altLang="zh-CN" sz="2400" dirty="0" smtClean="0"/>
              <a:t>    </a:t>
            </a:r>
            <a:r>
              <a:rPr lang="mr-IN" altLang="zh-CN" sz="2400" dirty="0" smtClean="0"/>
              <a:t>p2 </a:t>
            </a:r>
            <a:r>
              <a:rPr lang="mr-IN" altLang="zh-CN" sz="2400" dirty="0"/>
              <a:t>= Point(1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-</a:t>
            </a:r>
            <a:r>
              <a:rPr lang="mr-IN" altLang="zh-CN" sz="2400" dirty="0"/>
              <a:t>c/b</a:t>
            </a:r>
            <a:r>
              <a:rPr lang="mr-IN" altLang="zh-CN" sz="2400" dirty="0" smtClean="0"/>
              <a:t>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else </a:t>
            </a:r>
            <a:r>
              <a:rPr lang="mr-IN" altLang="zh-CN" sz="2400" dirty="0"/>
              <a:t>if(sgn(b) == 0</a:t>
            </a:r>
            <a:r>
              <a:rPr lang="mr-IN" altLang="zh-CN" sz="2400" dirty="0" smtClean="0"/>
              <a:t>)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</a:t>
            </a:r>
            <a:r>
              <a:rPr lang="mr-IN" altLang="zh-CN" sz="2400" dirty="0" smtClean="0"/>
              <a:t>p1 </a:t>
            </a:r>
            <a:r>
              <a:rPr lang="mr-IN" altLang="zh-CN" sz="2400" dirty="0"/>
              <a:t>= Point(-c/a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0);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</a:t>
            </a:r>
            <a:r>
              <a:rPr lang="en-US" altLang="zh-CN" sz="2400" dirty="0" smtClean="0"/>
              <a:t>    </a:t>
            </a:r>
            <a:r>
              <a:rPr lang="mr-IN" altLang="zh-CN" sz="2400" dirty="0" smtClean="0"/>
              <a:t>p2 </a:t>
            </a:r>
            <a:r>
              <a:rPr lang="mr-IN" altLang="zh-CN" sz="2400" dirty="0"/>
              <a:t>= Point(-c/a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1);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else{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</a:t>
            </a:r>
            <a:r>
              <a:rPr lang="mr-IN" altLang="zh-CN" sz="2400" dirty="0" smtClean="0"/>
              <a:t>p1 </a:t>
            </a:r>
            <a:r>
              <a:rPr lang="mr-IN" altLang="zh-CN" sz="2400" dirty="0"/>
              <a:t>= Point(0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-</a:t>
            </a:r>
            <a:r>
              <a:rPr lang="mr-IN" altLang="zh-CN" sz="2400" dirty="0"/>
              <a:t>c/b</a:t>
            </a:r>
            <a:r>
              <a:rPr lang="mr-IN" altLang="zh-CN" sz="2400" dirty="0" smtClean="0"/>
              <a:t>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</a:t>
            </a:r>
            <a:r>
              <a:rPr lang="en-US" altLang="zh-CN" sz="2400" dirty="0" smtClean="0"/>
              <a:t>   </a:t>
            </a:r>
            <a:r>
              <a:rPr lang="mr-IN" altLang="zh-CN" sz="2400" dirty="0" smtClean="0"/>
              <a:t>p2 </a:t>
            </a:r>
            <a:r>
              <a:rPr lang="mr-IN" altLang="zh-CN" sz="2400" dirty="0"/>
              <a:t>= Point(1</a:t>
            </a:r>
            <a:r>
              <a:rPr lang="mr-IN" altLang="zh-CN" sz="2400" dirty="0" smtClean="0"/>
              <a:t>,</a:t>
            </a:r>
            <a:r>
              <a:rPr lang="en-US" altLang="zh-CN" sz="2400" dirty="0" smtClean="0"/>
              <a:t> </a:t>
            </a:r>
            <a:r>
              <a:rPr lang="mr-IN" altLang="zh-CN" sz="2400" dirty="0" smtClean="0"/>
              <a:t>(-</a:t>
            </a:r>
            <a:r>
              <a:rPr lang="mr-IN" altLang="zh-CN" sz="2400" dirty="0"/>
              <a:t>c-a)/b</a:t>
            </a:r>
            <a:r>
              <a:rPr lang="mr-IN" altLang="zh-CN" sz="2400" dirty="0" smtClean="0"/>
              <a:t>);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 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}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mr-IN" altLang="zh-CN" sz="2400" dirty="0" smtClean="0"/>
              <a:t>};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直线的表示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329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点在直线左侧、在右侧、在直线上。用直线上的两点</a:t>
            </a:r>
            <a:r>
              <a:rPr lang="en-US" altLang="zh-CN" dirty="0"/>
              <a:t>p1</a:t>
            </a:r>
            <a:r>
              <a:rPr lang="zh-CN" altLang="en-US" dirty="0"/>
              <a:t>和</a:t>
            </a:r>
            <a:r>
              <a:rPr lang="en-US" altLang="zh-CN" dirty="0"/>
              <a:t>p2</a:t>
            </a:r>
            <a:r>
              <a:rPr lang="zh-CN" altLang="en-US" dirty="0"/>
              <a:t>，与点</a:t>
            </a:r>
            <a:r>
              <a:rPr lang="en-US" altLang="zh-CN" dirty="0"/>
              <a:t>p</a:t>
            </a:r>
            <a:r>
              <a:rPr lang="zh-CN" altLang="en-US" dirty="0"/>
              <a:t>构成两个向量，用叉积的正负判断方向。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Point_line_relation</a:t>
            </a:r>
            <a:r>
              <a:rPr lang="en-US" altLang="zh-CN" dirty="0"/>
              <a:t>(Point p, Line v</a:t>
            </a:r>
            <a:r>
              <a:rPr lang="en-US" altLang="zh-CN" dirty="0" smtClean="0"/>
              <a:t>){</a:t>
            </a:r>
            <a:br>
              <a:rPr lang="en-US" altLang="zh-CN" dirty="0" smtClean="0"/>
            </a:br>
            <a:r>
              <a:rPr lang="en-US" altLang="zh-CN" dirty="0" smtClean="0"/>
              <a:t>	   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/>
              <a:t>c = </a:t>
            </a:r>
            <a:r>
              <a:rPr lang="en-US" altLang="zh-CN" dirty="0" err="1"/>
              <a:t>sgn</a:t>
            </a:r>
            <a:r>
              <a:rPr lang="en-US" altLang="zh-CN" dirty="0"/>
              <a:t>(Cross(p-v.p1</a:t>
            </a:r>
            <a:r>
              <a:rPr lang="en-US" altLang="zh-CN" dirty="0" smtClean="0"/>
              <a:t>, v.p2-v.p1</a:t>
            </a:r>
            <a:r>
              <a:rPr lang="en-US" altLang="zh-CN" dirty="0" smtClean="0"/>
              <a:t>));</a:t>
            </a:r>
            <a:br>
              <a:rPr lang="en-US" altLang="zh-CN" dirty="0" smtClean="0"/>
            </a:br>
            <a:r>
              <a:rPr lang="en-US" altLang="zh-CN" dirty="0" smtClean="0"/>
              <a:t>	    if(c </a:t>
            </a:r>
            <a:r>
              <a:rPr lang="en-US" altLang="zh-CN" dirty="0"/>
              <a:t>&lt; 0</a:t>
            </a:r>
            <a:r>
              <a:rPr lang="en-US" altLang="zh-CN" dirty="0" smtClean="0"/>
              <a:t>) return </a:t>
            </a:r>
            <a:r>
              <a:rPr lang="en-US" altLang="zh-CN" dirty="0"/>
              <a:t>1;       //1</a:t>
            </a:r>
            <a:r>
              <a:rPr lang="zh-CN" altLang="en-US" dirty="0"/>
              <a:t>：</a:t>
            </a:r>
            <a:r>
              <a:rPr lang="en-US" altLang="zh-CN" dirty="0"/>
              <a:t>p</a:t>
            </a:r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zh-CN" altLang="en-US" dirty="0"/>
              <a:t>的</a:t>
            </a:r>
            <a:r>
              <a:rPr lang="zh-CN" altLang="en-US" dirty="0" smtClean="0"/>
              <a:t>左边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    if(c </a:t>
            </a:r>
            <a:r>
              <a:rPr lang="en-US" altLang="zh-CN" dirty="0"/>
              <a:t>&gt; 0</a:t>
            </a:r>
            <a:r>
              <a:rPr lang="en-US" altLang="zh-CN" dirty="0" smtClean="0"/>
              <a:t>) return </a:t>
            </a:r>
            <a:r>
              <a:rPr lang="en-US" altLang="zh-CN" dirty="0"/>
              <a:t>2;       //2</a:t>
            </a:r>
            <a:r>
              <a:rPr lang="zh-CN" altLang="en-US" dirty="0"/>
              <a:t>：</a:t>
            </a:r>
            <a:r>
              <a:rPr lang="en-US" altLang="zh-CN" dirty="0"/>
              <a:t>p</a:t>
            </a:r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zh-CN" altLang="en-US" dirty="0"/>
              <a:t>的</a:t>
            </a:r>
            <a:r>
              <a:rPr lang="zh-CN" altLang="en-US" dirty="0" smtClean="0"/>
              <a:t>右边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    return </a:t>
            </a:r>
            <a:r>
              <a:rPr lang="en-US" altLang="zh-CN" dirty="0"/>
              <a:t>0;                  //0</a:t>
            </a:r>
            <a:r>
              <a:rPr lang="zh-CN" altLang="en-US" dirty="0"/>
              <a:t>：</a:t>
            </a:r>
            <a:r>
              <a:rPr lang="en-US" altLang="zh-CN" dirty="0"/>
              <a:t>p</a:t>
            </a:r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zh-CN" altLang="en-US" dirty="0" smtClean="0"/>
              <a:t>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}</a:t>
            </a:r>
            <a:endParaRPr lang="zh-CN" altLang="en-US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点和直线的位置关系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157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已知点</a:t>
            </a:r>
            <a:r>
              <a:rPr lang="en-US" altLang="zh-CN" sz="2400" dirty="0"/>
              <a:t>p</a:t>
            </a:r>
            <a:r>
              <a:rPr lang="zh-CN" altLang="en-US" sz="2400" dirty="0"/>
              <a:t>和直线</a:t>
            </a:r>
            <a:r>
              <a:rPr lang="en-US" altLang="zh-CN" sz="2400" dirty="0"/>
              <a:t>v(p1</a:t>
            </a:r>
            <a:r>
              <a:rPr lang="en-US" altLang="zh-CN" sz="2400" dirty="0" smtClean="0"/>
              <a:t>, p2</a:t>
            </a:r>
            <a:r>
              <a:rPr lang="en-US" altLang="zh-CN" sz="2400" dirty="0"/>
              <a:t>)</a:t>
            </a:r>
            <a:r>
              <a:rPr lang="zh-CN" altLang="en-US" sz="2400" dirty="0"/>
              <a:t>，求</a:t>
            </a:r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v</a:t>
            </a:r>
            <a:r>
              <a:rPr lang="zh-CN" altLang="en-US" sz="2400" dirty="0"/>
              <a:t>的距离。</a:t>
            </a:r>
            <a:endParaRPr lang="en-US" altLang="zh-CN" sz="2400" dirty="0"/>
          </a:p>
          <a:p>
            <a:pPr>
              <a:buFont typeface="Wingdings" charset="2"/>
              <a:buChar char="l"/>
            </a:pPr>
            <a:r>
              <a:rPr lang="zh-CN" altLang="en-US" sz="2400" dirty="0" smtClean="0"/>
              <a:t>解答：首先</a:t>
            </a:r>
            <a:r>
              <a:rPr lang="zh-CN" altLang="en-US" sz="2400" dirty="0"/>
              <a:t>用叉积求</a:t>
            </a:r>
            <a:r>
              <a:rPr lang="en-US" altLang="zh-CN" sz="2400" dirty="0"/>
              <a:t>p</a:t>
            </a:r>
            <a:r>
              <a:rPr lang="zh-CN" altLang="en-US" sz="2400" dirty="0"/>
              <a:t>、</a:t>
            </a:r>
            <a:r>
              <a:rPr lang="en-US" altLang="zh-CN" sz="2400" dirty="0"/>
              <a:t>p1</a:t>
            </a:r>
            <a:r>
              <a:rPr lang="zh-CN" altLang="en-US" sz="2400" dirty="0"/>
              <a:t>、</a:t>
            </a:r>
            <a:r>
              <a:rPr lang="en-US" altLang="zh-CN" sz="2400" dirty="0"/>
              <a:t>p2</a:t>
            </a:r>
            <a:r>
              <a:rPr lang="zh-CN" altLang="en-US" sz="2400" dirty="0"/>
              <a:t>构成的平行四边形面积，然后用面积除以平行四边形的底边长，也就是线段</a:t>
            </a:r>
            <a:r>
              <a:rPr lang="en-US" altLang="zh-CN" sz="2400" dirty="0"/>
              <a:t>(p1, p2)</a:t>
            </a:r>
            <a:r>
              <a:rPr lang="zh-CN" altLang="en-US" sz="2400" dirty="0"/>
              <a:t>的长度，就得到了平行四边形的高，即</a:t>
            </a:r>
            <a:r>
              <a:rPr lang="en-US" altLang="zh-CN" sz="2400" dirty="0"/>
              <a:t>p</a:t>
            </a:r>
            <a:r>
              <a:rPr lang="zh-CN" altLang="en-US" sz="2400" dirty="0"/>
              <a:t>点到直线的距离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Dis_point_line</a:t>
            </a:r>
            <a:r>
              <a:rPr lang="en-US" altLang="zh-CN" sz="2400" dirty="0"/>
              <a:t>(Point p, Line v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    </a:t>
            </a:r>
            <a:r>
              <a:rPr lang="en-US" altLang="zh-CN" sz="2000" dirty="0" smtClean="0"/>
              <a:t>return </a:t>
            </a:r>
            <a:r>
              <a:rPr lang="en-US" altLang="zh-CN" sz="2000" dirty="0" err="1" smtClean="0"/>
              <a:t>fabs</a:t>
            </a:r>
            <a:r>
              <a:rPr lang="en-US" altLang="zh-CN" sz="2000" dirty="0" smtClean="0"/>
              <a:t>(Cross(p-v.p1, v.p2-v.p1)) / Distance(v.p1,v.p2);</a:t>
            </a:r>
            <a:br>
              <a:rPr lang="en-US" altLang="zh-CN" sz="2000" dirty="0" smtClean="0"/>
            </a:br>
            <a:r>
              <a:rPr lang="en-US" altLang="zh-CN" sz="2400" dirty="0" smtClean="0"/>
              <a:t>}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点到直线的距离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682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624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400" dirty="0"/>
              <a:t>已知直线上两点</a:t>
            </a:r>
            <a:r>
              <a:rPr lang="en-US" altLang="zh-CN" sz="2400" dirty="0"/>
              <a:t>p1</a:t>
            </a:r>
            <a:r>
              <a:rPr lang="zh-CN" altLang="en-US" sz="2400" dirty="0"/>
              <a:t>、</a:t>
            </a:r>
            <a:r>
              <a:rPr lang="en-US" altLang="zh-CN" sz="2400" dirty="0"/>
              <a:t>p2</a:t>
            </a:r>
            <a:r>
              <a:rPr lang="zh-CN" altLang="en-US" sz="2400" dirty="0"/>
              <a:t>、以及直线外一点</a:t>
            </a:r>
            <a:r>
              <a:rPr lang="en-US" altLang="zh-CN" sz="2400" dirty="0"/>
              <a:t>p</a:t>
            </a:r>
            <a:r>
              <a:rPr lang="zh-CN" altLang="en-US" sz="2400" dirty="0"/>
              <a:t>，求投影点</a:t>
            </a:r>
            <a:r>
              <a:rPr lang="en-US" altLang="zh-CN" sz="2400" dirty="0"/>
              <a:t>p0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 smtClean="0"/>
              <a:t>// </a:t>
            </a:r>
            <a:r>
              <a:rPr lang="zh-CN" altLang="en-US" sz="2400" dirty="0" smtClean="0"/>
              <a:t>根据点积的概念</a:t>
            </a:r>
            <a:r>
              <a:rPr lang="en-US" altLang="zh-CN" sz="2400" dirty="0" smtClean="0"/>
              <a:t>(p – p1)</a:t>
            </a:r>
            <a:r>
              <a:rPr lang="en-US" altLang="zh-CN" dirty="0" smtClean="0"/>
              <a:t>.(p2 – p1) = |p0 – p1| * |p2 – p1| 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Point </a:t>
            </a:r>
            <a:r>
              <a:rPr lang="en-US" altLang="zh-CN" sz="2400" dirty="0" err="1"/>
              <a:t>Point_line_proj</a:t>
            </a:r>
            <a:r>
              <a:rPr lang="en-US" altLang="zh-CN" sz="24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double k=Dot(v.p2-v.p1,p-v.p1)/Len2(v.p2-v.p1);</a:t>
            </a:r>
          </a:p>
          <a:p>
            <a:pPr marL="0" indent="0">
              <a:buNone/>
            </a:pPr>
            <a:r>
              <a:rPr lang="en-US" altLang="zh-CN" sz="2400" dirty="0"/>
              <a:t>    return v.p1+(v.p2-v.p1)*k;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Times New Roman" charset="0"/>
                <a:ea typeface="宋体" charset="0"/>
              </a:rPr>
              <a:t>点在直线上的投影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2584648" cy="1746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872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CN" altLang="en-US" sz="3200" dirty="0"/>
              <a:t>求一个点</a:t>
            </a:r>
            <a:r>
              <a:rPr lang="en-US" altLang="zh-CN" sz="3200" dirty="0"/>
              <a:t>p</a:t>
            </a:r>
            <a:r>
              <a:rPr lang="zh-CN" altLang="en-US" sz="3200" dirty="0"/>
              <a:t>对一条直线</a:t>
            </a:r>
            <a:r>
              <a:rPr lang="en-US" altLang="zh-CN" sz="3200" dirty="0"/>
              <a:t>v</a:t>
            </a:r>
            <a:r>
              <a:rPr lang="zh-CN" altLang="en-US" sz="3200" dirty="0"/>
              <a:t>的镜像点。先求点</a:t>
            </a:r>
            <a:r>
              <a:rPr lang="en-US" altLang="zh-CN" sz="3200" dirty="0"/>
              <a:t>p</a:t>
            </a:r>
            <a:r>
              <a:rPr lang="zh-CN" altLang="en-US" sz="3200" dirty="0"/>
              <a:t>在直线上的投影</a:t>
            </a:r>
            <a:r>
              <a:rPr lang="en-US" altLang="zh-CN" sz="3200" dirty="0"/>
              <a:t>q</a:t>
            </a:r>
            <a:r>
              <a:rPr lang="zh-CN" altLang="en-US" sz="3200" dirty="0"/>
              <a:t>，再求对称点</a:t>
            </a:r>
            <a:r>
              <a:rPr lang="en-US" altLang="zh-CN" sz="3200" dirty="0"/>
              <a:t>p’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err="1" smtClean="0"/>
              <a:t>p.x</a:t>
            </a:r>
            <a:r>
              <a:rPr lang="en-US" altLang="zh-CN" sz="3200" dirty="0" smtClean="0"/>
              <a:t> + </a:t>
            </a:r>
            <a:r>
              <a:rPr lang="en-US" altLang="zh-CN" sz="3200" dirty="0" err="1" smtClean="0"/>
              <a:t>p’.x</a:t>
            </a:r>
            <a:r>
              <a:rPr lang="en-US" altLang="zh-CN" sz="3200" dirty="0" smtClean="0"/>
              <a:t> = 2 * </a:t>
            </a:r>
            <a:r>
              <a:rPr lang="en-US" altLang="zh-CN" sz="3200" dirty="0" err="1" smtClean="0"/>
              <a:t>q.x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err="1" smtClean="0"/>
              <a:t>p.y</a:t>
            </a:r>
            <a:r>
              <a:rPr lang="en-US" altLang="zh-CN" sz="3200" dirty="0" smtClean="0"/>
              <a:t> + </a:t>
            </a:r>
            <a:r>
              <a:rPr lang="en-US" altLang="zh-CN" sz="3200" dirty="0" err="1" smtClean="0"/>
              <a:t>p’.y</a:t>
            </a:r>
            <a:r>
              <a:rPr lang="en-US" altLang="zh-CN" sz="3200" dirty="0" smtClean="0"/>
              <a:t> = 2 * </a:t>
            </a:r>
            <a:r>
              <a:rPr lang="en-US" altLang="zh-CN" sz="3200" dirty="0" err="1" smtClean="0"/>
              <a:t>q.y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2800" dirty="0"/>
              <a:t>Point </a:t>
            </a:r>
            <a:r>
              <a:rPr lang="en-US" altLang="zh-CN" sz="2800" dirty="0" err="1"/>
              <a:t>Point_line_symmetry</a:t>
            </a:r>
            <a:r>
              <a:rPr lang="en-US" altLang="zh-CN" sz="2800" dirty="0"/>
              <a:t>(Point p, Line v){</a:t>
            </a:r>
          </a:p>
          <a:p>
            <a:pPr marL="0" indent="0">
              <a:buNone/>
            </a:pPr>
            <a:r>
              <a:rPr lang="en-US" altLang="zh-CN" sz="2800" dirty="0"/>
              <a:t>    Point q = </a:t>
            </a:r>
            <a:r>
              <a:rPr lang="en-US" altLang="zh-CN" sz="2800" dirty="0" err="1"/>
              <a:t>Point_line_proj</a:t>
            </a:r>
            <a:r>
              <a:rPr lang="en-US" altLang="zh-CN" sz="2800" dirty="0"/>
              <a:t>(p</a:t>
            </a:r>
            <a:r>
              <a:rPr lang="en-US" altLang="zh-CN" sz="2800" dirty="0" smtClean="0"/>
              <a:t>, v</a:t>
            </a:r>
            <a:r>
              <a:rPr lang="en-US" altLang="zh-CN" sz="2800" dirty="0"/>
              <a:t>);</a:t>
            </a:r>
          </a:p>
          <a:p>
            <a:pPr marL="0" indent="0">
              <a:buNone/>
            </a:pPr>
            <a:r>
              <a:rPr lang="en-US" altLang="zh-CN" sz="2800" dirty="0"/>
              <a:t>    return Point(2*</a:t>
            </a:r>
            <a:r>
              <a:rPr lang="en-US" altLang="zh-CN" sz="2800" dirty="0" err="1"/>
              <a:t>q.x-p.x</a:t>
            </a:r>
            <a:r>
              <a:rPr lang="en-US" altLang="zh-CN" sz="2800" dirty="0" smtClean="0"/>
              <a:t>, 2*</a:t>
            </a:r>
            <a:r>
              <a:rPr lang="en-US" altLang="zh-CN" sz="2800" dirty="0" err="1" smtClean="0"/>
              <a:t>q.y-p.y</a:t>
            </a:r>
            <a:r>
              <a:rPr lang="en-US" altLang="zh-CN" sz="2800" dirty="0"/>
              <a:t>);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zh-CN" altLang="en-US" sz="3200" dirty="0"/>
          </a:p>
          <a:p>
            <a:pPr marL="109728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点关于直线的对称点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61" y="1877486"/>
            <a:ext cx="2592288" cy="1704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837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计算几何学习</a:t>
            </a:r>
            <a:r>
              <a:rPr kumimoji="1"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zh-CN" altLang="en-US" dirty="0" smtClean="0"/>
              <a:t>二维几何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点和</a:t>
            </a:r>
            <a:r>
              <a:rPr lang="zh-CN" altLang="en-US" dirty="0" smtClean="0"/>
              <a:t>向量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点积和叉积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点和线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多边形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凸包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最近点对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旋转卡壳</a:t>
            </a:r>
          </a:p>
          <a:p>
            <a:pPr lvl="1">
              <a:buFont typeface="Wingdings" pitchFamily="2" charset="2"/>
              <a:buChar char="Ø"/>
            </a:pPr>
            <a:r>
              <a:rPr lang="zh-CN" altLang="en-US" dirty="0" smtClean="0"/>
              <a:t>半平面</a:t>
            </a:r>
            <a:r>
              <a:rPr lang="zh-CN" altLang="en-US" dirty="0" smtClean="0"/>
              <a:t>交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圆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三维几何</a:t>
            </a:r>
            <a:endParaRPr lang="en-US" altLang="zh-CN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 smtClean="0"/>
              <a:t>三维点和向量</a:t>
            </a:r>
            <a:endParaRPr lang="en-US" altLang="zh-CN" sz="24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 smtClean="0"/>
              <a:t>三维点积、叉积</a:t>
            </a:r>
            <a:endParaRPr lang="en-US" altLang="zh-CN" sz="24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 smtClean="0"/>
              <a:t>最小球</a:t>
            </a:r>
            <a:endParaRPr lang="en-US" altLang="zh-CN" sz="2400" dirty="0" smtClean="0"/>
          </a:p>
          <a:p>
            <a:pPr lvl="1">
              <a:buFont typeface="Wingdings" pitchFamily="2" charset="2"/>
              <a:buChar char="Ø"/>
            </a:pPr>
            <a:r>
              <a:rPr lang="zh-CN" altLang="en-US" sz="2400" dirty="0" smtClean="0"/>
              <a:t>三维凸包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400" dirty="0"/>
              <a:t>点</a:t>
            </a:r>
            <a:r>
              <a:rPr lang="en-US" altLang="zh-CN" sz="2400" dirty="0"/>
              <a:t>p</a:t>
            </a:r>
            <a:r>
              <a:rPr lang="zh-CN" altLang="en-US" sz="2400" dirty="0"/>
              <a:t>到线段</a:t>
            </a:r>
            <a:r>
              <a:rPr lang="en-US" altLang="zh-CN" sz="2400" dirty="0"/>
              <a:t>AB</a:t>
            </a:r>
            <a:r>
              <a:rPr lang="zh-CN" altLang="en-US" sz="2400" dirty="0"/>
              <a:t>的距离。在以下</a:t>
            </a:r>
            <a:r>
              <a:rPr lang="en-US" altLang="zh-CN" sz="2400" dirty="0"/>
              <a:t>3</a:t>
            </a:r>
            <a:r>
              <a:rPr lang="zh-CN" altLang="en-US" sz="2400" dirty="0"/>
              <a:t>个距离中取最小值：</a:t>
            </a:r>
            <a:endParaRPr lang="en-US" altLang="zh-CN" sz="2400" dirty="0"/>
          </a:p>
          <a:p>
            <a:pPr lvl="1" indent="-342900"/>
            <a:r>
              <a:rPr lang="zh-CN" altLang="en-US" sz="2400" dirty="0"/>
              <a:t>从</a:t>
            </a:r>
            <a:r>
              <a:rPr lang="en-US" altLang="zh-CN" sz="2400" dirty="0"/>
              <a:t>p</a:t>
            </a:r>
            <a:r>
              <a:rPr lang="zh-CN" altLang="en-US" sz="2400" dirty="0"/>
              <a:t>出发对</a:t>
            </a:r>
            <a:r>
              <a:rPr lang="en-US" altLang="zh-CN" sz="2400" dirty="0"/>
              <a:t>AB</a:t>
            </a:r>
            <a:r>
              <a:rPr lang="zh-CN" altLang="en-US" sz="2400" dirty="0"/>
              <a:t>做垂线，如果交点在</a:t>
            </a:r>
            <a:r>
              <a:rPr lang="en-US" altLang="zh-CN" sz="2400" dirty="0"/>
              <a:t>AB</a:t>
            </a:r>
            <a:r>
              <a:rPr lang="zh-CN" altLang="en-US" sz="2400" dirty="0"/>
              <a:t>线段上，这个距离就是最小值；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A</a:t>
            </a:r>
            <a:r>
              <a:rPr lang="zh-CN" altLang="en-US" sz="2400" dirty="0"/>
              <a:t>的距离；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B</a:t>
            </a:r>
            <a:r>
              <a:rPr lang="zh-CN" altLang="en-US" sz="2400" dirty="0"/>
              <a:t>的距离。</a:t>
            </a:r>
            <a:r>
              <a:rPr lang="zh-CN" altLang="en-US" sz="2000" dirty="0"/>
              <a:t>	</a:t>
            </a:r>
            <a:endParaRPr lang="en-US" altLang="zh-CN" sz="2000" dirty="0"/>
          </a:p>
          <a:p>
            <a:pPr lvl="1" indent="-342900"/>
            <a:endParaRPr lang="zh-CN" altLang="en-US" sz="2000" dirty="0"/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Dis_point_seg</a:t>
            </a:r>
            <a:r>
              <a:rPr lang="en-US" altLang="zh-CN" sz="2400" dirty="0"/>
              <a:t>(Point p, Segment v){</a:t>
            </a:r>
          </a:p>
          <a:p>
            <a:pPr marL="0" indent="0">
              <a:buNone/>
            </a:pPr>
            <a:r>
              <a:rPr lang="en-US" altLang="zh-CN" sz="2000" dirty="0"/>
              <a:t>    if(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v.p1,v.p2-v.p1))&lt;0 ||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v.p2,v.p1-v.p2))&lt;0)</a:t>
            </a:r>
          </a:p>
          <a:p>
            <a:pPr marL="0" indent="0">
              <a:buNone/>
            </a:pPr>
            <a:r>
              <a:rPr lang="en-US" altLang="zh-CN" sz="2000" dirty="0"/>
              <a:t>        return min(Distance(p</a:t>
            </a:r>
            <a:r>
              <a:rPr lang="en-US" altLang="zh-CN" sz="2000" dirty="0" smtClean="0"/>
              <a:t>, v.p1</a:t>
            </a:r>
            <a:r>
              <a:rPr lang="en-US" altLang="zh-CN" sz="2000" dirty="0"/>
              <a:t>)</a:t>
            </a:r>
            <a:r>
              <a:rPr lang="en-US" altLang="zh-CN" sz="2000" dirty="0" smtClean="0"/>
              <a:t>, Distance</a:t>
            </a:r>
            <a:r>
              <a:rPr lang="en-US" altLang="zh-CN" sz="2000" dirty="0"/>
              <a:t>(p</a:t>
            </a:r>
            <a:r>
              <a:rPr lang="en-US" altLang="zh-CN" sz="2000" dirty="0" smtClean="0"/>
              <a:t>, v.p2</a:t>
            </a:r>
            <a:r>
              <a:rPr lang="en-US" altLang="zh-CN" sz="2000" dirty="0"/>
              <a:t>));</a:t>
            </a:r>
          </a:p>
          <a:p>
            <a:pPr marL="0" indent="0">
              <a:buNone/>
            </a:pPr>
            <a:r>
              <a:rPr lang="en-US" altLang="zh-CN" sz="2000" dirty="0"/>
              <a:t>    return </a:t>
            </a:r>
            <a:r>
              <a:rPr lang="en-US" altLang="zh-CN" sz="2000" dirty="0" err="1"/>
              <a:t>Dis_point_line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p,v</a:t>
            </a:r>
            <a:r>
              <a:rPr lang="en-US" altLang="zh-CN" sz="2000" dirty="0"/>
              <a:t>); /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点到直线的距离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点到线段的距离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093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Line_relation</a:t>
            </a:r>
            <a:r>
              <a:rPr lang="en-US" altLang="zh-CN" sz="2000" dirty="0"/>
              <a:t>(Line v1, Line v2</a:t>
            </a:r>
            <a:r>
              <a:rPr lang="en-US" altLang="zh-CN" sz="2000" dirty="0" smtClean="0"/>
              <a:t>){</a:t>
            </a:r>
            <a:br>
              <a:rPr lang="en-US" altLang="zh-CN" sz="2000" dirty="0" smtClean="0"/>
            </a:br>
            <a:r>
              <a:rPr lang="en-US" altLang="zh-CN" sz="2000" dirty="0" smtClean="0"/>
              <a:t>    if(</a:t>
            </a:r>
            <a:r>
              <a:rPr lang="en-US" altLang="zh-CN" sz="2000" dirty="0" err="1" smtClean="0"/>
              <a:t>sgn</a:t>
            </a:r>
            <a:r>
              <a:rPr lang="en-US" altLang="zh-CN" sz="2000" dirty="0" smtClean="0"/>
              <a:t>(Cross(v1.p2-v1.p1, v2.p2-v2.p1</a:t>
            </a:r>
            <a:r>
              <a:rPr lang="en-US" altLang="zh-CN" sz="2000" dirty="0"/>
              <a:t>)) == 0</a:t>
            </a:r>
            <a:r>
              <a:rPr lang="en-US" altLang="zh-CN" sz="2000" dirty="0" smtClean="0"/>
              <a:t>) {</a:t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</a:t>
            </a:r>
            <a:r>
              <a:rPr lang="en-US" altLang="zh-CN" sz="2000" dirty="0" smtClean="0"/>
              <a:t>if(</a:t>
            </a:r>
            <a:r>
              <a:rPr lang="en-US" altLang="zh-CN" sz="2000" dirty="0" err="1" smtClean="0"/>
              <a:t>Point_line_relation</a:t>
            </a:r>
            <a:r>
              <a:rPr lang="en-US" altLang="zh-CN" sz="2000" dirty="0" smtClean="0"/>
              <a:t>(v1.p1, v2</a:t>
            </a:r>
            <a:r>
              <a:rPr lang="en-US" altLang="zh-CN" sz="2000" dirty="0"/>
              <a:t>)==</a:t>
            </a:r>
            <a:r>
              <a:rPr lang="en-US" altLang="zh-CN" sz="2000" dirty="0" smtClean="0"/>
              <a:t>0)</a:t>
            </a:r>
            <a:br>
              <a:rPr lang="en-US" altLang="zh-CN" sz="2000" dirty="0" smtClean="0"/>
            </a:br>
            <a:r>
              <a:rPr lang="en-US" altLang="zh-CN" sz="2000" dirty="0" smtClean="0"/>
              <a:t>	    return </a:t>
            </a:r>
            <a:r>
              <a:rPr lang="en-US" altLang="zh-CN" sz="2000" dirty="0"/>
              <a:t>1;  //1 </a:t>
            </a:r>
            <a:r>
              <a:rPr lang="zh-CN" altLang="en-US" sz="2000" dirty="0" smtClean="0"/>
              <a:t>重合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	 else </a:t>
            </a:r>
            <a:br>
              <a:rPr lang="en-US" altLang="zh-CN" sz="2000" dirty="0" smtClean="0"/>
            </a:br>
            <a:r>
              <a:rPr lang="en-US" altLang="zh-CN" sz="2000" dirty="0" smtClean="0"/>
              <a:t>	</a:t>
            </a:r>
            <a:r>
              <a:rPr lang="en-US" altLang="zh-CN" sz="2000" dirty="0" smtClean="0"/>
              <a:t>    </a:t>
            </a:r>
            <a:r>
              <a:rPr lang="en-US" altLang="zh-CN" sz="2000" dirty="0" smtClean="0"/>
              <a:t>return </a:t>
            </a:r>
            <a:r>
              <a:rPr lang="en-US" altLang="zh-CN" sz="2000" dirty="0"/>
              <a:t>0</a:t>
            </a:r>
            <a:r>
              <a:rPr lang="en-US" altLang="zh-CN" sz="2000" dirty="0" smtClean="0"/>
              <a:t>; //</a:t>
            </a:r>
            <a:r>
              <a:rPr lang="en-US" altLang="zh-CN" sz="2000" dirty="0"/>
              <a:t>0 </a:t>
            </a:r>
            <a:r>
              <a:rPr lang="zh-CN" altLang="en-US" sz="2000" dirty="0" smtClean="0"/>
              <a:t>平行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   }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/>
              <a:t>    </a:t>
            </a:r>
            <a:r>
              <a:rPr lang="en-US" altLang="zh-CN" sz="2000" dirty="0" smtClean="0"/>
              <a:t>return </a:t>
            </a:r>
            <a:r>
              <a:rPr lang="en-US" altLang="zh-CN" sz="2000" dirty="0"/>
              <a:t>2; </a:t>
            </a:r>
            <a:r>
              <a:rPr lang="en-US" altLang="zh-CN" sz="2000" dirty="0" smtClean="0"/>
              <a:t>  //</a:t>
            </a:r>
            <a:r>
              <a:rPr lang="en-US" altLang="zh-CN" sz="2000" dirty="0"/>
              <a:t>2 </a:t>
            </a:r>
            <a:r>
              <a:rPr lang="zh-CN" altLang="en-US" sz="2000" dirty="0" smtClean="0"/>
              <a:t>相交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}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109728" indent="0">
              <a:buNone/>
            </a:pPr>
            <a:endParaRPr kumimoji="1"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两条直线的位置关系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900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3200" dirty="0"/>
              <a:t>4</a:t>
            </a:r>
            <a:r>
              <a:rPr lang="zh-CN" altLang="en-US" sz="3200" dirty="0"/>
              <a:t>个点</a:t>
            </a:r>
            <a:r>
              <a:rPr lang="en-US" altLang="zh-CN" sz="3200" dirty="0"/>
              <a:t>A</a:t>
            </a:r>
            <a:r>
              <a:rPr lang="zh-CN" altLang="en-US" sz="3200" dirty="0"/>
              <a:t>、</a:t>
            </a:r>
            <a:r>
              <a:rPr lang="en-US" altLang="zh-CN" sz="3200" dirty="0"/>
              <a:t>B</a:t>
            </a:r>
            <a:r>
              <a:rPr lang="zh-CN" altLang="en-US" sz="3200" dirty="0"/>
              <a:t>、</a:t>
            </a:r>
            <a:r>
              <a:rPr lang="en-US" altLang="zh-CN" sz="3200" dirty="0"/>
              <a:t>C</a:t>
            </a:r>
            <a:r>
              <a:rPr lang="zh-CN" altLang="en-US" sz="3200" dirty="0"/>
              <a:t>、</a:t>
            </a:r>
            <a:r>
              <a:rPr lang="en-US" altLang="zh-CN" sz="3200" dirty="0"/>
              <a:t>D</a:t>
            </a:r>
            <a:r>
              <a:rPr lang="zh-CN" altLang="en-US" sz="3200" dirty="0"/>
              <a:t>，组成两条直线</a:t>
            </a:r>
            <a:r>
              <a:rPr lang="en-US" altLang="zh-CN" sz="3200" dirty="0"/>
              <a:t>AB</a:t>
            </a:r>
            <a:r>
              <a:rPr lang="zh-CN" altLang="en-US" sz="3200" dirty="0"/>
              <a:t>和</a:t>
            </a:r>
            <a:r>
              <a:rPr lang="en-US" altLang="zh-CN" sz="3200" dirty="0"/>
              <a:t>CD</a:t>
            </a:r>
            <a:r>
              <a:rPr lang="zh-CN" altLang="en-US" sz="3200" dirty="0"/>
              <a:t>，交点是</a:t>
            </a:r>
            <a:r>
              <a:rPr lang="en-US" altLang="zh-CN" sz="3200" dirty="0" smtClean="0"/>
              <a:t>P</a:t>
            </a:r>
            <a:r>
              <a:rPr lang="zh-CN" altLang="en-US" sz="3200" dirty="0" smtClean="0"/>
              <a:t>。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zh-CN" altLang="en-US" sz="3200" dirty="0" smtClean="0"/>
              <a:t>由于 </a:t>
            </a:r>
            <a:r>
              <a:rPr lang="en-US" altLang="zh-CN" sz="3200" dirty="0" smtClean="0"/>
              <a:t>|DP|/|CP| = S(ABD)/S(ABC) </a:t>
            </a:r>
            <a:r>
              <a:rPr lang="en-US" altLang="zh-CN" sz="3200" dirty="0" smtClean="0"/>
              <a:t>= (</a:t>
            </a:r>
            <a:r>
              <a:rPr lang="en-US" altLang="zh-CN" sz="3200" dirty="0" smtClean="0"/>
              <a:t>D-A</a:t>
            </a:r>
            <a:r>
              <a:rPr lang="en-US" altLang="zh-CN" sz="3200" dirty="0" smtClean="0"/>
              <a:t>) </a:t>
            </a:r>
            <a:r>
              <a:rPr lang="en-US" altLang="zh-CN" sz="3200" dirty="0" smtClean="0"/>
              <a:t>×(B-A) / (B-A)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×(C-A)</a:t>
            </a:r>
            <a:r>
              <a:rPr lang="zh-CN" altLang="en-US" sz="3200" dirty="0" smtClean="0"/>
              <a:t>，得到如下计算函数：</a:t>
            </a:r>
            <a:endParaRPr lang="en-US" altLang="zh-CN" sz="3200" dirty="0" smtClean="0"/>
          </a:p>
          <a:p>
            <a:pPr marL="0" indent="0">
              <a:buNone/>
            </a:pPr>
            <a:endParaRPr lang="zh-CN" altLang="en-US" sz="32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Point </a:t>
            </a:r>
            <a:r>
              <a:rPr lang="en-US" altLang="zh-CN" sz="2800" dirty="0" err="1"/>
              <a:t>Cross_point</a:t>
            </a:r>
            <a:r>
              <a:rPr lang="en-US" altLang="zh-CN" sz="2800" dirty="0"/>
              <a:t>(Point </a:t>
            </a:r>
            <a:r>
              <a:rPr lang="en-US" altLang="zh-CN" sz="2800" dirty="0" err="1"/>
              <a:t>a,Point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b,Point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c,Point</a:t>
            </a:r>
            <a:r>
              <a:rPr lang="en-US" altLang="zh-CN" sz="2800" dirty="0"/>
              <a:t> d){ //Line1:ab,  </a:t>
            </a:r>
            <a:r>
              <a:rPr lang="en-US" altLang="zh-CN" sz="2800" dirty="0" smtClean="0"/>
              <a:t>Line2:cd</a:t>
            </a:r>
            <a:br>
              <a:rPr lang="en-US" altLang="zh-CN" sz="2800" dirty="0" smtClean="0"/>
            </a:br>
            <a:r>
              <a:rPr lang="en-US" altLang="zh-CN" sz="2800" dirty="0" smtClean="0"/>
              <a:t>    double </a:t>
            </a:r>
            <a:r>
              <a:rPr lang="en-US" altLang="zh-CN" sz="2800" dirty="0"/>
              <a:t>s1 = Cross(b-a</a:t>
            </a:r>
            <a:r>
              <a:rPr lang="en-US" altLang="zh-CN" sz="2800" dirty="0" smtClean="0"/>
              <a:t>, c-a);</a:t>
            </a:r>
            <a:br>
              <a:rPr lang="en-US" altLang="zh-CN" sz="2800" dirty="0" smtClean="0"/>
            </a:br>
            <a:r>
              <a:rPr lang="en-US" altLang="zh-CN" sz="2800" dirty="0" smtClean="0"/>
              <a:t>    double </a:t>
            </a:r>
            <a:r>
              <a:rPr lang="en-US" altLang="zh-CN" sz="2800" dirty="0"/>
              <a:t>s2 = Cross(b-a</a:t>
            </a:r>
            <a:r>
              <a:rPr lang="en-US" altLang="zh-CN" sz="2800" dirty="0" smtClean="0"/>
              <a:t>, d-a</a:t>
            </a:r>
            <a:r>
              <a:rPr lang="en-US" altLang="zh-CN" sz="2800" dirty="0"/>
              <a:t>);            //</a:t>
            </a:r>
            <a:r>
              <a:rPr lang="zh-CN" altLang="en-US" sz="2800" dirty="0"/>
              <a:t>叉积有</a:t>
            </a:r>
            <a:r>
              <a:rPr lang="zh-CN" altLang="en-US" sz="2800" dirty="0" smtClean="0"/>
              <a:t>正负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return </a:t>
            </a:r>
            <a:r>
              <a:rPr lang="en-US" altLang="zh-CN" sz="2800" dirty="0"/>
              <a:t>Point(</a:t>
            </a:r>
            <a:r>
              <a:rPr lang="en-US" altLang="zh-CN" sz="2800" dirty="0" err="1"/>
              <a:t>c.x</a:t>
            </a:r>
            <a:r>
              <a:rPr lang="en-US" altLang="zh-CN" sz="2800" dirty="0"/>
              <a:t>*s2-d.x*s1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c.y</a:t>
            </a:r>
            <a:r>
              <a:rPr lang="en-US" altLang="zh-CN" sz="2800" dirty="0" smtClean="0"/>
              <a:t>*s2-d.y*s1</a:t>
            </a:r>
            <a:r>
              <a:rPr lang="en-US" altLang="zh-CN" sz="2800" dirty="0"/>
              <a:t>)/(s2-s1</a:t>
            </a:r>
            <a:r>
              <a:rPr lang="en-US" altLang="zh-CN" sz="2800" dirty="0" smtClean="0"/>
              <a:t>);</a:t>
            </a:r>
            <a:br>
              <a:rPr lang="en-US" altLang="zh-CN" sz="2800" dirty="0" smtClean="0"/>
            </a:br>
            <a:r>
              <a:rPr lang="en-US" altLang="zh-CN" sz="2800" dirty="0" smtClean="0"/>
              <a:t>}</a:t>
            </a:r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两条直线的交点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6" y="2571587"/>
            <a:ext cx="2331907" cy="1656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870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600" dirty="0"/>
              <a:t>如果一条线段的两端在另一条线段的两侧，那么两个端点与另一线段的产生的两个叉积正负相反，也就是说两个叉积相乘为负。如果两条线段互相满足这一点，那么就是相交的</a:t>
            </a:r>
            <a:r>
              <a:rPr lang="zh-CN" altLang="en-US" sz="2600" dirty="0" smtClean="0"/>
              <a:t>。</a:t>
            </a:r>
            <a:endParaRPr lang="zh-CN" altLang="en-US" sz="2600" dirty="0"/>
          </a:p>
          <a:p>
            <a:pPr marL="0" indent="0">
              <a:buNone/>
            </a:pPr>
            <a:r>
              <a:rPr lang="en-US" altLang="zh-CN" sz="2800" dirty="0" err="1"/>
              <a:t>bool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Cross_segment</a:t>
            </a:r>
            <a:r>
              <a:rPr lang="en-US" altLang="zh-CN" sz="2800" dirty="0"/>
              <a:t>(Point </a:t>
            </a:r>
            <a:r>
              <a:rPr lang="en-US" altLang="zh-CN" sz="2800" dirty="0" err="1"/>
              <a:t>a,Point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b,Point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c,Point</a:t>
            </a:r>
            <a:r>
              <a:rPr lang="en-US" altLang="zh-CN" sz="2800" dirty="0"/>
              <a:t> d</a:t>
            </a:r>
            <a:r>
              <a:rPr lang="en-US" altLang="zh-CN" sz="2800" dirty="0" smtClean="0"/>
              <a:t>){</a:t>
            </a:r>
            <a:br>
              <a:rPr lang="en-US" altLang="zh-CN" sz="2800" dirty="0" smtClean="0"/>
            </a:br>
            <a:r>
              <a:rPr lang="en-US" altLang="zh-CN" sz="2800" dirty="0" smtClean="0"/>
              <a:t>    //</a:t>
            </a:r>
            <a:r>
              <a:rPr lang="en-US" altLang="zh-CN" sz="2800" dirty="0"/>
              <a:t>Line1:ab,  </a:t>
            </a:r>
            <a:r>
              <a:rPr lang="en-US" altLang="zh-CN" sz="2800" dirty="0" smtClean="0"/>
              <a:t>Line2:cd</a:t>
            </a:r>
            <a:br>
              <a:rPr lang="en-US" altLang="zh-CN" sz="2800" dirty="0" smtClean="0"/>
            </a:br>
            <a:r>
              <a:rPr lang="en-US" altLang="zh-CN" sz="2800" dirty="0" smtClean="0"/>
              <a:t>    double </a:t>
            </a:r>
            <a:r>
              <a:rPr lang="en-US" altLang="zh-CN" sz="2800" dirty="0"/>
              <a:t>c1=Cross(b-</a:t>
            </a:r>
            <a:r>
              <a:rPr lang="en-US" altLang="zh-CN" sz="2800" dirty="0" err="1"/>
              <a:t>a,c</a:t>
            </a:r>
            <a:r>
              <a:rPr lang="en-US" altLang="zh-CN" sz="2800" dirty="0"/>
              <a:t>-a</a:t>
            </a:r>
            <a:r>
              <a:rPr lang="en-US" altLang="zh-CN" sz="2800" dirty="0" smtClean="0"/>
              <a:t>), c2=Cross(b-</a:t>
            </a:r>
            <a:r>
              <a:rPr lang="en-US" altLang="zh-CN" sz="2800" dirty="0" err="1" smtClean="0"/>
              <a:t>a,d</a:t>
            </a:r>
            <a:r>
              <a:rPr lang="en-US" altLang="zh-CN" sz="2800" dirty="0" smtClean="0"/>
              <a:t>-a);</a:t>
            </a:r>
            <a:br>
              <a:rPr lang="en-US" altLang="zh-CN" sz="2800" dirty="0" smtClean="0"/>
            </a:br>
            <a:r>
              <a:rPr lang="en-US" altLang="zh-CN" sz="2800" dirty="0" smtClean="0"/>
              <a:t>    double </a:t>
            </a:r>
            <a:r>
              <a:rPr lang="en-US" altLang="zh-CN" sz="2800" dirty="0"/>
              <a:t>d1=Cross(d-</a:t>
            </a:r>
            <a:r>
              <a:rPr lang="en-US" altLang="zh-CN" sz="2800" dirty="0" err="1"/>
              <a:t>c,a</a:t>
            </a:r>
            <a:r>
              <a:rPr lang="en-US" altLang="zh-CN" sz="2800" dirty="0"/>
              <a:t>-c</a:t>
            </a:r>
            <a:r>
              <a:rPr lang="en-US" altLang="zh-CN" sz="2800" dirty="0" smtClean="0"/>
              <a:t>), d2=Cross(d-</a:t>
            </a:r>
            <a:r>
              <a:rPr lang="en-US" altLang="zh-CN" sz="2800" dirty="0" err="1" smtClean="0"/>
              <a:t>c,b</a:t>
            </a:r>
            <a:r>
              <a:rPr lang="en-US" altLang="zh-CN" sz="2800" dirty="0" smtClean="0"/>
              <a:t>-c);</a:t>
            </a:r>
            <a:br>
              <a:rPr lang="en-US" altLang="zh-CN" sz="2800" dirty="0" smtClean="0"/>
            </a:br>
            <a:r>
              <a:rPr lang="en-US" altLang="zh-CN" sz="2800" dirty="0" smtClean="0"/>
              <a:t>    //1</a:t>
            </a:r>
            <a:r>
              <a:rPr lang="zh-CN" altLang="en-US" sz="2800" dirty="0" smtClean="0"/>
              <a:t>相交；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不相交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return 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(c1)*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(c2)&lt;0 &amp;</a:t>
            </a:r>
            <a:r>
              <a:rPr lang="en-US" altLang="zh-CN" sz="2800" dirty="0" smtClean="0"/>
              <a:t>&amp; </a:t>
            </a:r>
            <a:r>
              <a:rPr lang="en-US" altLang="zh-CN" sz="2800" dirty="0" err="1" smtClean="0"/>
              <a:t>sgn</a:t>
            </a:r>
            <a:r>
              <a:rPr lang="en-US" altLang="zh-CN" sz="2800" dirty="0"/>
              <a:t>(d1)*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(d2)&lt;0</a:t>
            </a:r>
            <a:r>
              <a:rPr lang="en-US" altLang="zh-CN" sz="2800" dirty="0" smtClean="0"/>
              <a:t>;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 smtClean="0"/>
              <a:t>}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3200" dirty="0"/>
          </a:p>
          <a:p>
            <a:pPr marL="109728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判断两个线段是否相交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4180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求两条线段的交点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先判断两条线段是否相交，若相交，问题转化为两条直线求交点。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判断点在多边形内部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给定一个点</a:t>
            </a:r>
            <a:r>
              <a:rPr lang="en-US" altLang="zh-CN" dirty="0" smtClean="0"/>
              <a:t>P</a:t>
            </a:r>
            <a:r>
              <a:rPr lang="zh-CN" altLang="en-US" dirty="0" smtClean="0"/>
              <a:t>和一个多边形，判断</a:t>
            </a:r>
            <a:r>
              <a:rPr lang="en-US" altLang="zh-CN" dirty="0" smtClean="0"/>
              <a:t>P</a:t>
            </a:r>
            <a:r>
              <a:rPr lang="zh-CN" altLang="en-US" dirty="0" smtClean="0"/>
              <a:t>是否在多边形内部。</a:t>
            </a:r>
            <a:endParaRPr lang="en-US" altLang="zh-CN" dirty="0" smtClean="0"/>
          </a:p>
          <a:p>
            <a:r>
              <a:rPr lang="zh-CN" altLang="en-US" dirty="0" smtClean="0"/>
              <a:t>方法一：射线法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从</a:t>
            </a:r>
            <a:r>
              <a:rPr lang="en-US" altLang="zh-CN" dirty="0" smtClean="0"/>
              <a:t>P</a:t>
            </a:r>
            <a:r>
              <a:rPr lang="zh-CN" altLang="en-US" dirty="0" smtClean="0"/>
              <a:t>引一条射线，穿过多边形，如果和多边形的边相交奇数次，说明</a:t>
            </a:r>
            <a:r>
              <a:rPr lang="en-US" altLang="zh-CN" dirty="0" smtClean="0"/>
              <a:t>P</a:t>
            </a:r>
            <a:r>
              <a:rPr lang="zh-CN" altLang="en-US" dirty="0" smtClean="0"/>
              <a:t>在内部；如果是偶数次，</a:t>
            </a:r>
            <a:r>
              <a:rPr lang="zh-CN" altLang="en-US" smtClean="0"/>
              <a:t>说明在外部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zh-CN" altLang="en-US" dirty="0" smtClean="0"/>
              <a:t>方法二：转角法。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把</a:t>
            </a:r>
            <a:r>
              <a:rPr lang="zh-CN" altLang="en-US" dirty="0"/>
              <a:t>点</a:t>
            </a:r>
            <a:r>
              <a:rPr lang="en-US" altLang="zh-CN" dirty="0"/>
              <a:t>P</a:t>
            </a:r>
            <a:r>
              <a:rPr lang="zh-CN" altLang="en-US" dirty="0"/>
              <a:t>和多边形的每个点连接，逐个计算角度，绕多边形一周，看多边形相对于这个点总共转了多少度。如果是</a:t>
            </a:r>
            <a:r>
              <a:rPr lang="en-US" altLang="zh-CN" dirty="0"/>
              <a:t>360</a:t>
            </a:r>
            <a:r>
              <a:rPr lang="zh-CN" altLang="en-US" dirty="0"/>
              <a:t>度，说明点在多边形内；如果是</a:t>
            </a:r>
            <a:r>
              <a:rPr lang="en-US" altLang="zh-CN" dirty="0"/>
              <a:t>0</a:t>
            </a:r>
            <a:r>
              <a:rPr lang="zh-CN" altLang="en-US" dirty="0"/>
              <a:t>度，说明点在多边形外；如果是</a:t>
            </a:r>
            <a:r>
              <a:rPr lang="en-US" altLang="zh-CN" dirty="0"/>
              <a:t>180</a:t>
            </a:r>
            <a:r>
              <a:rPr lang="zh-CN" altLang="en-US" dirty="0"/>
              <a:t>度，说明点在多边形边界上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109728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判断点在多边形内部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702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zh-CN" altLang="en-US" sz="2000" dirty="0" smtClean="0"/>
              <a:t>给定一个凸多边形，求它的面积。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可以在凸多边形内部找一个点</a:t>
            </a:r>
            <a:r>
              <a:rPr lang="en-US" altLang="zh-CN" sz="2000" dirty="0" smtClean="0"/>
              <a:t>P</a:t>
            </a:r>
            <a:r>
              <a:rPr lang="zh-CN" altLang="en-US" sz="2000" dirty="0" smtClean="0"/>
              <a:t>，然后以这个点为中心，与凸多边形的边结合，对多边形进行三角剖分，所有三角形面积的和就是凸多边形的面积。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// </a:t>
            </a:r>
            <a:r>
              <a:rPr lang="zh-CN" altLang="en-US" sz="2000" dirty="0" smtClean="0"/>
              <a:t>以原点为中心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double </a:t>
            </a:r>
            <a:r>
              <a:rPr lang="en-US" altLang="zh-CN" sz="2000" dirty="0" err="1"/>
              <a:t>Polygon_area</a:t>
            </a:r>
            <a:r>
              <a:rPr lang="en-US" altLang="zh-CN" sz="2000" dirty="0"/>
              <a:t>(Point *p,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n){   //Point *p</a:t>
            </a:r>
            <a:r>
              <a:rPr lang="zh-CN" altLang="en-US" sz="2000" dirty="0"/>
              <a:t>表示</a:t>
            </a:r>
            <a:r>
              <a:rPr lang="zh-CN" altLang="en-US" sz="2000" dirty="0" smtClean="0"/>
              <a:t>多边形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   double </a:t>
            </a:r>
            <a:r>
              <a:rPr lang="en-US" altLang="zh-CN" sz="2000" dirty="0"/>
              <a:t>area = 0</a:t>
            </a:r>
            <a:r>
              <a:rPr lang="en-US" altLang="zh-CN" sz="2000" dirty="0" smtClean="0"/>
              <a:t>;</a:t>
            </a:r>
            <a:br>
              <a:rPr lang="en-US" altLang="zh-CN" sz="2000" dirty="0" smtClean="0"/>
            </a:br>
            <a:r>
              <a:rPr lang="en-US" altLang="zh-CN" sz="2000" dirty="0" smtClean="0"/>
              <a:t>    for(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</a:t>
            </a:r>
            <a:r>
              <a:rPr lang="en-US" altLang="zh-CN" sz="2000" dirty="0" smtClean="0"/>
              <a:t>;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&lt; n</a:t>
            </a:r>
            <a:r>
              <a:rPr lang="en-US" altLang="zh-CN" sz="2000" dirty="0" smtClean="0"/>
              <a:t>;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++)</a:t>
            </a:r>
            <a:br>
              <a:rPr lang="en-US" altLang="zh-CN" sz="2000" dirty="0" smtClean="0"/>
            </a:br>
            <a:r>
              <a:rPr lang="en-US" altLang="zh-CN" sz="2000" dirty="0" smtClean="0"/>
              <a:t>       </a:t>
            </a:r>
            <a:r>
              <a:rPr lang="en-US" altLang="zh-CN" sz="2000" dirty="0"/>
              <a:t>area += Cross(p[</a:t>
            </a:r>
            <a:r>
              <a:rPr lang="en-US" altLang="zh-CN" sz="2000" dirty="0" err="1"/>
              <a:t>i</a:t>
            </a:r>
            <a:r>
              <a:rPr lang="en-US" altLang="zh-CN" sz="2000" dirty="0" smtClean="0"/>
              <a:t>], p</a:t>
            </a:r>
            <a:r>
              <a:rPr lang="en-US" altLang="zh-CN" sz="2000" dirty="0"/>
              <a:t>[(i+1)%n</a:t>
            </a:r>
            <a:r>
              <a:rPr lang="en-US" altLang="zh-CN" sz="2000" dirty="0" smtClean="0"/>
              <a:t>]);</a:t>
            </a:r>
            <a:br>
              <a:rPr lang="en-US" altLang="zh-CN" sz="2000" dirty="0" smtClean="0"/>
            </a:br>
            <a:r>
              <a:rPr lang="en-US" altLang="zh-CN" sz="2000" dirty="0" smtClean="0"/>
              <a:t>    return </a:t>
            </a:r>
            <a:r>
              <a:rPr lang="en-US" altLang="zh-CN" sz="2000" dirty="0"/>
              <a:t>area/2;  //</a:t>
            </a:r>
            <a:r>
              <a:rPr lang="zh-CN" altLang="en-US" sz="2000" dirty="0"/>
              <a:t>面积有</a:t>
            </a:r>
            <a:r>
              <a:rPr lang="zh-CN" altLang="en-US" sz="2000" dirty="0" smtClean="0"/>
              <a:t>正负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求多边形面积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61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凸包问题：给定一些点，求能把所有这些点包含在内的面积最小的多边形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buFont typeface="Wingdings" charset="2"/>
              <a:buChar char="l"/>
            </a:pPr>
            <a:r>
              <a:rPr lang="zh-CN" altLang="en-US" dirty="0" smtClean="0"/>
              <a:t>求凸包常用的算法有两种：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1. Graham</a:t>
            </a:r>
            <a:r>
              <a:rPr lang="zh-CN" altLang="en-US" dirty="0" smtClean="0"/>
              <a:t>扫描法，其时间复杂度为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nlgn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2. Jarvis</a:t>
            </a:r>
            <a:r>
              <a:rPr lang="zh-CN" altLang="en-US" dirty="0" smtClean="0"/>
              <a:t>步进法，其时间复杂度为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nh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</a:t>
            </a:r>
            <a:r>
              <a:rPr lang="zh-CN" altLang="en-US" dirty="0" smtClean="0"/>
              <a:t>是凸包上的顶点数。</a:t>
            </a:r>
            <a:endParaRPr lang="zh-CN" altLang="en-US" sz="2400" dirty="0"/>
          </a:p>
          <a:p>
            <a:pPr marL="109728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凸包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6052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6584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Graham</a:t>
            </a:r>
            <a:r>
              <a:rPr lang="zh-CN" altLang="en-US" dirty="0" smtClean="0"/>
              <a:t>扫描法的变种</a:t>
            </a:r>
            <a:r>
              <a:rPr lang="en-US" altLang="zh-CN" dirty="0" smtClean="0"/>
              <a:t>——Andrew</a:t>
            </a:r>
            <a:r>
              <a:rPr lang="zh-CN" altLang="en-US" dirty="0" smtClean="0"/>
              <a:t>算法。算法做两次扫描，先从最左边的点沿“下凸包”扫描到最右边，再从最右边的点沿“上凸包”扫描到最左边，“上凸包”和“下凸包”合起来就是完整的凸包</a:t>
            </a:r>
            <a:r>
              <a:rPr lang="zh-CN" altLang="en-US" dirty="0" smtClean="0"/>
              <a:t>。具体步骤如下：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）把所有点按照</a:t>
            </a:r>
            <a:r>
              <a:rPr lang="zh-CN" altLang="en-US" dirty="0" smtClean="0"/>
              <a:t>横坐标</a:t>
            </a:r>
            <a:r>
              <a:rPr lang="en-US" altLang="zh-CN" dirty="0" smtClean="0"/>
              <a:t>x</a:t>
            </a:r>
            <a:r>
              <a:rPr lang="zh-CN" altLang="en-US" dirty="0" smtClean="0"/>
              <a:t>从小</a:t>
            </a:r>
            <a:r>
              <a:rPr lang="zh-CN" altLang="en-US" dirty="0"/>
              <a:t>到大进行排序，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x</a:t>
            </a:r>
            <a:r>
              <a:rPr lang="zh-CN" altLang="en-US" dirty="0" smtClean="0"/>
              <a:t>相同</a:t>
            </a:r>
            <a:r>
              <a:rPr lang="zh-CN" altLang="en-US" dirty="0"/>
              <a:t>，</a:t>
            </a:r>
            <a:r>
              <a:rPr lang="zh-CN" altLang="en-US" dirty="0" smtClean="0"/>
              <a:t>按</a:t>
            </a:r>
            <a:r>
              <a:rPr lang="en-US" altLang="zh-CN" dirty="0" smtClean="0"/>
              <a:t>y</a:t>
            </a:r>
            <a:r>
              <a:rPr lang="zh-CN" altLang="en-US" dirty="0" smtClean="0"/>
              <a:t>从小</a:t>
            </a:r>
            <a:r>
              <a:rPr lang="zh-CN" altLang="en-US" dirty="0"/>
              <a:t>到大排序。得到序列</a:t>
            </a:r>
            <a:r>
              <a:rPr lang="en-US" altLang="zh-CN" dirty="0"/>
              <a:t>{p</a:t>
            </a:r>
            <a:r>
              <a:rPr lang="en-US" altLang="zh-CN" baseline="-25000" dirty="0"/>
              <a:t>0</a:t>
            </a:r>
            <a:r>
              <a:rPr lang="en-US" altLang="zh-CN" dirty="0"/>
              <a:t>, p</a:t>
            </a:r>
            <a:r>
              <a:rPr lang="en-US" altLang="zh-CN" baseline="-25000" dirty="0"/>
              <a:t>1</a:t>
            </a:r>
            <a:r>
              <a:rPr lang="en-US" altLang="zh-CN" dirty="0"/>
              <a:t>, p</a:t>
            </a:r>
            <a:r>
              <a:rPr lang="en-US" altLang="zh-CN" baseline="-25000" dirty="0"/>
              <a:t>2</a:t>
            </a:r>
            <a:r>
              <a:rPr lang="en-US" altLang="zh-CN" dirty="0"/>
              <a:t>, ..., p</a:t>
            </a:r>
            <a:r>
              <a:rPr lang="en-US" altLang="zh-CN" baseline="-25000" dirty="0"/>
              <a:t>m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）从左到右扫描所有点，求“下凸包”。</a:t>
            </a:r>
            <a:r>
              <a:rPr lang="en-US" altLang="zh-CN" dirty="0"/>
              <a:t>p</a:t>
            </a:r>
            <a:r>
              <a:rPr lang="en-US" altLang="zh-CN" baseline="-25000" dirty="0"/>
              <a:t>0</a:t>
            </a:r>
            <a:r>
              <a:rPr lang="zh-CN" altLang="en-US" dirty="0"/>
              <a:t>一定在凸包上，它是凸包的最左边的顶点，从</a:t>
            </a:r>
            <a:r>
              <a:rPr lang="en-US" altLang="zh-CN" dirty="0"/>
              <a:t>p</a:t>
            </a:r>
            <a:r>
              <a:rPr lang="en-US" altLang="zh-CN" baseline="-25000" dirty="0"/>
              <a:t>0</a:t>
            </a:r>
            <a:r>
              <a:rPr lang="zh-CN" altLang="en-US" dirty="0"/>
              <a:t>开始，依次检查</a:t>
            </a:r>
            <a:r>
              <a:rPr lang="en-US" altLang="zh-CN" dirty="0"/>
              <a:t>{p</a:t>
            </a:r>
            <a:r>
              <a:rPr lang="en-US" altLang="zh-CN" baseline="-25000" dirty="0"/>
              <a:t>1</a:t>
            </a:r>
            <a:r>
              <a:rPr lang="en-US" altLang="zh-CN" dirty="0"/>
              <a:t>, p</a:t>
            </a:r>
            <a:r>
              <a:rPr lang="en-US" altLang="zh-CN" baseline="-25000" dirty="0"/>
              <a:t>2</a:t>
            </a:r>
            <a:r>
              <a:rPr lang="en-US" altLang="zh-CN" dirty="0"/>
              <a:t>, ..., p</a:t>
            </a:r>
            <a:r>
              <a:rPr lang="en-US" altLang="zh-CN" baseline="-25000" dirty="0"/>
              <a:t>m</a:t>
            </a:r>
            <a:r>
              <a:rPr lang="en-US" altLang="zh-CN" dirty="0"/>
              <a:t>}</a:t>
            </a:r>
            <a:r>
              <a:rPr lang="zh-CN" altLang="en-US" dirty="0"/>
              <a:t>，扩展出“下凸包”。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）从右到左重新扫描所有点，求“上凸包”。</a:t>
            </a:r>
          </a:p>
        </p:txBody>
      </p:sp>
      <p:pic>
        <p:nvPicPr>
          <p:cNvPr id="4" name="Picture 2" descr="C:\Users\luo\AppData\Local\Temp\ksohtml15192\wps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6814127" cy="1584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7537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l"/>
            </a:pPr>
            <a:r>
              <a:rPr lang="zh-CN" altLang="en-US" sz="2600" dirty="0"/>
              <a:t>精度：计算几何中的坐标值一般是实数，编程时用</a:t>
            </a:r>
            <a:r>
              <a:rPr lang="en-US" altLang="zh-CN" sz="2600" dirty="0"/>
              <a:t>double</a:t>
            </a:r>
            <a:r>
              <a:rPr lang="zh-CN" altLang="en-US" sz="2600" dirty="0"/>
              <a:t>类型。</a:t>
            </a:r>
            <a:endParaRPr lang="en-US" altLang="zh-CN" sz="2600" dirty="0"/>
          </a:p>
          <a:p>
            <a:pPr>
              <a:buFont typeface="Wingdings" charset="2"/>
              <a:buChar char="l"/>
            </a:pPr>
            <a:r>
              <a:rPr lang="zh-CN" altLang="en-US" sz="2600" dirty="0"/>
              <a:t>偏差值</a:t>
            </a:r>
            <a:r>
              <a:rPr lang="en-US" altLang="zh-CN" sz="2600" dirty="0" err="1"/>
              <a:t>eps</a:t>
            </a:r>
            <a:r>
              <a:rPr lang="zh-CN" altLang="en-US" sz="2600" dirty="0"/>
              <a:t>（</a:t>
            </a:r>
            <a:r>
              <a:rPr lang="en-US" altLang="zh-CN" sz="2600" dirty="0"/>
              <a:t>epsilon</a:t>
            </a:r>
            <a:r>
              <a:rPr lang="zh-CN" altLang="en-US" sz="2600" dirty="0"/>
              <a:t>）。</a:t>
            </a:r>
            <a:r>
              <a:rPr lang="en-US" altLang="zh-CN" sz="2600" dirty="0" err="1"/>
              <a:t>eps</a:t>
            </a:r>
            <a:r>
              <a:rPr lang="zh-CN" altLang="en-US" sz="2600" dirty="0"/>
              <a:t>要大于浮点运算结果的不确定量，一般取</a:t>
            </a:r>
            <a:r>
              <a:rPr lang="en-US" altLang="zh-CN" sz="2600" dirty="0"/>
              <a:t>10</a:t>
            </a:r>
            <a:r>
              <a:rPr lang="en-US" altLang="zh-CN" sz="2600" baseline="30000" dirty="0"/>
              <a:t>-8</a:t>
            </a:r>
            <a:r>
              <a:rPr lang="zh-CN" altLang="en-US" sz="2600" dirty="0"/>
              <a:t>。</a:t>
            </a:r>
            <a:endParaRPr lang="en-US" altLang="zh-CN" sz="2600" dirty="0"/>
          </a:p>
          <a:p>
            <a:pPr marL="0" indent="0">
              <a:buNone/>
            </a:pPr>
            <a:endParaRPr lang="en-US" altLang="zh-CN" sz="1600" dirty="0"/>
          </a:p>
          <a:p>
            <a:pPr marL="400050" lvl="1" indent="0">
              <a:buNone/>
            </a:pPr>
            <a:r>
              <a:rPr lang="en-US" altLang="zh-CN" sz="2400" dirty="0" err="1"/>
              <a:t>const</a:t>
            </a:r>
            <a:r>
              <a:rPr lang="en-US" altLang="zh-CN" sz="2400" dirty="0"/>
              <a:t> double pi =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(-1.0);  //</a:t>
            </a:r>
            <a:r>
              <a:rPr lang="zh-CN" altLang="en-US" sz="2400" dirty="0"/>
              <a:t>高精度圆周率</a:t>
            </a:r>
          </a:p>
          <a:p>
            <a:pPr marL="400050" lvl="1" indent="0">
              <a:buNone/>
            </a:pPr>
            <a:r>
              <a:rPr lang="en-US" altLang="zh-CN" sz="2400" dirty="0" err="1"/>
              <a:t>const</a:t>
            </a:r>
            <a:r>
              <a:rPr lang="en-US" altLang="zh-CN" sz="2400" dirty="0"/>
              <a:t> double </a:t>
            </a:r>
            <a:r>
              <a:rPr lang="en-US" altLang="zh-CN" sz="2400" dirty="0" err="1"/>
              <a:t>eps</a:t>
            </a:r>
            <a:r>
              <a:rPr lang="en-US" altLang="zh-CN" sz="2400" dirty="0"/>
              <a:t> = 1e-8;        //</a:t>
            </a:r>
            <a:r>
              <a:rPr lang="zh-CN" altLang="en-US" sz="2400" dirty="0" smtClean="0"/>
              <a:t>偏差值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(double x){                   //</a:t>
            </a:r>
            <a:r>
              <a:rPr lang="zh-CN" altLang="en-US" sz="2400" dirty="0"/>
              <a:t>判断</a:t>
            </a:r>
            <a:r>
              <a:rPr lang="en-US" altLang="zh-CN" sz="2400" dirty="0"/>
              <a:t>x</a:t>
            </a:r>
            <a:r>
              <a:rPr lang="zh-CN" altLang="en-US" sz="2400" dirty="0"/>
              <a:t>是否等于</a:t>
            </a:r>
            <a:r>
              <a:rPr lang="en-US" altLang="zh-CN" sz="2400" dirty="0"/>
              <a:t>0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if(</a:t>
            </a:r>
            <a:r>
              <a:rPr lang="en-US" altLang="zh-CN" sz="2400" dirty="0" err="1"/>
              <a:t>fabs</a:t>
            </a:r>
            <a:r>
              <a:rPr lang="en-US" altLang="zh-CN" sz="2400" dirty="0"/>
              <a:t>(x) &lt; </a:t>
            </a:r>
            <a:r>
              <a:rPr lang="en-US" altLang="zh-CN" sz="2400" dirty="0" err="1"/>
              <a:t>eps</a:t>
            </a:r>
            <a:r>
              <a:rPr lang="en-US" altLang="zh-CN" sz="2400" dirty="0"/>
              <a:t>)  return 0;</a:t>
            </a:r>
          </a:p>
          <a:p>
            <a:pPr marL="400050" lvl="1" indent="0">
              <a:buNone/>
            </a:pPr>
            <a:r>
              <a:rPr lang="en-US" altLang="zh-CN" sz="2400" dirty="0"/>
              <a:t>	else return x&lt;0?-1:1;</a:t>
            </a:r>
          </a:p>
          <a:p>
            <a:pPr marL="400050" lvl="1" indent="0">
              <a:buNone/>
            </a:pPr>
            <a:r>
              <a:rPr lang="en-US" altLang="zh-CN" sz="2400" dirty="0"/>
              <a:t>}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计算精度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38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平面最近点对问题：给定平面上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个点，找出距离最近的两个点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buFont typeface="Wingdings" charset="2"/>
              <a:buChar char="l"/>
            </a:pPr>
            <a:r>
              <a:rPr lang="zh-CN" altLang="en-US" sz="2400" dirty="0" smtClean="0"/>
              <a:t>暴力法，时间复杂度</a:t>
            </a:r>
            <a:r>
              <a:rPr lang="en-US" altLang="zh-CN" dirty="0" smtClean="0"/>
              <a:t>O(n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sz="2400" dirty="0"/>
          </a:p>
          <a:p>
            <a:pPr>
              <a:buFont typeface="Wingdings" charset="2"/>
              <a:buChar char="l"/>
            </a:pPr>
            <a:r>
              <a:rPr lang="zh-CN" altLang="en-US" sz="2400" dirty="0"/>
              <a:t>分治</a:t>
            </a:r>
            <a:r>
              <a:rPr lang="zh-CN" altLang="en-US" sz="2400" dirty="0" smtClean="0"/>
              <a:t>法，时间复杂度</a:t>
            </a:r>
            <a:r>
              <a:rPr lang="en-US" altLang="zh-CN" sz="2400" dirty="0" smtClean="0"/>
              <a:t>O(</a:t>
            </a:r>
            <a:r>
              <a:rPr lang="en-US" altLang="zh-CN" sz="2400" dirty="0" err="1" smtClean="0"/>
              <a:t>nlgn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：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b="1" dirty="0"/>
              <a:t>划分</a:t>
            </a:r>
            <a:r>
              <a:rPr lang="zh-CN" altLang="en-US" sz="2400" dirty="0"/>
              <a:t>。把点的集合</a:t>
            </a:r>
            <a:r>
              <a:rPr lang="en-US" altLang="zh-CN" sz="2400" dirty="0"/>
              <a:t>S</a:t>
            </a:r>
            <a:r>
              <a:rPr lang="zh-CN" altLang="en-US" sz="2400" dirty="0"/>
              <a:t>平均分成两个子集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（按点的</a:t>
            </a:r>
            <a:r>
              <a:rPr lang="en-US" altLang="zh-CN" sz="2400" dirty="0"/>
              <a:t>x</a:t>
            </a:r>
            <a:r>
              <a:rPr lang="zh-CN" altLang="en-US" sz="2400" dirty="0"/>
              <a:t>坐标排序，然后按</a:t>
            </a:r>
            <a:r>
              <a:rPr lang="en-US" altLang="zh-CN" sz="2400" dirty="0"/>
              <a:t>x</a:t>
            </a:r>
            <a:r>
              <a:rPr lang="zh-CN" altLang="en-US" sz="2400" dirty="0"/>
              <a:t>的大小分成两半），然后每个子集再划分成更小的两个子集，递归这个过程，直到子集中只有</a:t>
            </a:r>
            <a:r>
              <a:rPr lang="en-US" altLang="zh-CN" sz="2400" dirty="0"/>
              <a:t>1</a:t>
            </a:r>
            <a:r>
              <a:rPr lang="zh-CN" altLang="en-US" sz="2400" dirty="0"/>
              <a:t>个点或</a:t>
            </a:r>
            <a:r>
              <a:rPr lang="en-US" altLang="zh-CN" sz="2400" dirty="0"/>
              <a:t>2</a:t>
            </a:r>
            <a:r>
              <a:rPr lang="zh-CN" altLang="en-US" sz="2400" dirty="0"/>
              <a:t>个点。</a:t>
            </a:r>
          </a:p>
          <a:p>
            <a:pPr marL="400050" lvl="1" indent="0">
              <a:buNone/>
            </a:pPr>
            <a:r>
              <a:rPr lang="zh-CN" altLang="en-US" sz="2400" b="1" dirty="0"/>
              <a:t>解决</a:t>
            </a:r>
            <a:r>
              <a:rPr lang="zh-CN" altLang="en-US" sz="2400" dirty="0"/>
              <a:t>。在每个子集中递归地求最近点对。</a:t>
            </a:r>
          </a:p>
          <a:p>
            <a:pPr marL="400050" lvl="1" indent="0">
              <a:buNone/>
            </a:pPr>
            <a:r>
              <a:rPr lang="zh-CN" altLang="en-US" sz="2400" b="1" dirty="0"/>
              <a:t>合并</a:t>
            </a:r>
            <a:r>
              <a:rPr lang="zh-CN" altLang="en-US" sz="2400" dirty="0"/>
              <a:t>。求出子集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的最接近点对后，合并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最近点对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3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）集合 </a:t>
            </a:r>
            <a:r>
              <a:rPr lang="en-US" altLang="zh-CN" sz="2400" dirty="0"/>
              <a:t>S </a:t>
            </a:r>
            <a:r>
              <a:rPr lang="zh-CN" altLang="en-US" sz="2400" dirty="0"/>
              <a:t>中的最近点对在子集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内部或者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内部，那么可以简单地直接合并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）这两个点一个在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中，一个在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中，不能简单合并</a:t>
            </a:r>
            <a:r>
              <a:rPr lang="zh-CN" altLang="en-US" sz="2400" dirty="0" smtClean="0"/>
              <a:t>。设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中的最短距离是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中的最短距离是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 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的中简单</a:t>
            </a:r>
            <a:r>
              <a:rPr lang="en-US" altLang="zh-CN" dirty="0" smtClean="0"/>
              <a:t>p</a:t>
            </a:r>
            <a:r>
              <a:rPr lang="zh-CN" altLang="en-US" dirty="0" smtClean="0"/>
              <a:t>附件找到所有距离小于等于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的点，作为集合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p</a:t>
            </a:r>
            <a:r>
              <a:rPr lang="zh-CN" altLang="en-US" dirty="0" smtClean="0"/>
              <a:t>，然后在这个集合中找出距离最近的点即可。</a:t>
            </a:r>
            <a:endParaRPr lang="zh-CN" altLang="en-US" sz="2400" baseline="-250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合并时有两种情况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60" y="4436532"/>
            <a:ext cx="4910785" cy="17945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875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sz="2400" dirty="0" smtClean="0"/>
              <a:t>(</a:t>
            </a:r>
            <a:r>
              <a:rPr lang="en-US" altLang="zh-CN" sz="2400" dirty="0"/>
              <a:t>1)</a:t>
            </a:r>
            <a:r>
              <a:rPr lang="zh-CN" altLang="en-US" sz="2400" dirty="0"/>
              <a:t>凸包最大距离点对    </a:t>
            </a:r>
            <a:r>
              <a:rPr lang="en-US" altLang="zh-CN" sz="2400" dirty="0"/>
              <a:t>(2)</a:t>
            </a:r>
            <a:r>
              <a:rPr lang="zh-CN" altLang="en-US" sz="2400" dirty="0"/>
              <a:t>凸包最短距离点对    </a:t>
            </a:r>
            <a:r>
              <a:rPr lang="en-US" altLang="zh-CN" sz="2400" dirty="0"/>
              <a:t>(3)</a:t>
            </a:r>
            <a:r>
              <a:rPr lang="zh-CN" altLang="en-US" sz="2400" dirty="0"/>
              <a:t>最小面积外接矩形   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(4)</a:t>
            </a:r>
            <a:r>
              <a:rPr lang="zh-CN" altLang="en-US" sz="2400" dirty="0"/>
              <a:t>最小周长外接矩形    </a:t>
            </a:r>
            <a:r>
              <a:rPr lang="en-US" altLang="zh-CN" sz="2400" dirty="0"/>
              <a:t>(5)</a:t>
            </a:r>
            <a:r>
              <a:rPr lang="zh-CN" altLang="en-US" sz="2400" dirty="0"/>
              <a:t>凸包间的最大距离    </a:t>
            </a:r>
            <a:r>
              <a:rPr lang="en-US" altLang="zh-CN" sz="2400" dirty="0"/>
              <a:t>(6)</a:t>
            </a:r>
            <a:r>
              <a:rPr lang="zh-CN" altLang="en-US" sz="2400" dirty="0"/>
              <a:t>凸包间的</a:t>
            </a:r>
            <a:r>
              <a:rPr lang="zh-CN" altLang="en-US" sz="2400" dirty="0" smtClean="0"/>
              <a:t>最小距离</a:t>
            </a:r>
            <a:endParaRPr lang="en-US" altLang="zh-CN" sz="2400" dirty="0" smtClean="0"/>
          </a:p>
          <a:p>
            <a:pPr marL="0" indent="0"/>
            <a:r>
              <a:rPr lang="zh-CN" altLang="en-US" dirty="0" smtClean="0"/>
              <a:t>两</a:t>
            </a:r>
            <a:r>
              <a:rPr lang="zh-CN" altLang="en-US" dirty="0" smtClean="0"/>
              <a:t>条平行线与凸包的交点称为</a:t>
            </a:r>
            <a:r>
              <a:rPr lang="zh-CN" altLang="en-US" dirty="0" smtClean="0"/>
              <a:t>对踵</a:t>
            </a:r>
            <a:r>
              <a:rPr lang="zh-CN" altLang="en-US" dirty="0" smtClean="0"/>
              <a:t>点对</a:t>
            </a:r>
            <a:r>
              <a:rPr lang="en-US" altLang="zh-CN" dirty="0" smtClean="0"/>
              <a:t>(antipodal pair)</a:t>
            </a:r>
            <a:r>
              <a:rPr lang="zh-CN" altLang="en-US" dirty="0" smtClean="0"/>
              <a:t>，上图</a:t>
            </a:r>
            <a:r>
              <a:rPr lang="en-US" altLang="zh-CN" dirty="0" smtClean="0"/>
              <a:t>(1)</a:t>
            </a:r>
            <a:r>
              <a:rPr lang="zh-CN" altLang="en-US" dirty="0" smtClean="0"/>
              <a:t>的点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和点</a:t>
            </a:r>
            <a:r>
              <a:rPr lang="en-US" altLang="zh-CN" dirty="0" smtClean="0"/>
              <a:t>B</a:t>
            </a:r>
            <a:r>
              <a:rPr lang="zh-CN" altLang="en-US" dirty="0" smtClean="0"/>
              <a:t>就是</a:t>
            </a:r>
            <a:r>
              <a:rPr lang="zh-CN" altLang="en-US" dirty="0" smtClean="0"/>
              <a:t>对踵点</a:t>
            </a:r>
            <a:r>
              <a:rPr lang="zh-CN" altLang="en-US" dirty="0" smtClean="0"/>
              <a:t>对。找</a:t>
            </a:r>
            <a:r>
              <a:rPr lang="zh-CN" altLang="en-US" dirty="0" smtClean="0"/>
              <a:t>对踵点</a:t>
            </a:r>
            <a:r>
              <a:rPr lang="zh-CN" altLang="en-US" dirty="0" smtClean="0"/>
              <a:t>对，就是所谓的旋转卡壳</a:t>
            </a:r>
            <a:r>
              <a:rPr lang="en-US" altLang="zh-CN" dirty="0" smtClean="0"/>
              <a:t>(rotating calipers)</a:t>
            </a:r>
            <a:r>
              <a:rPr lang="zh-CN" altLang="en-US" dirty="0" smtClean="0"/>
              <a:t>方法。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旋转卡壳</a:t>
            </a:r>
            <a:endParaRPr kumimoji="1" lang="zh-CN" altLang="en-US" dirty="0"/>
          </a:p>
        </p:txBody>
      </p:sp>
      <p:pic>
        <p:nvPicPr>
          <p:cNvPr id="9" name="Picture 2" descr="C:\Users\luo\AppData\Local\Temp\ksohtml15192\wps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444532"/>
            <a:ext cx="7638874" cy="2382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965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）找初始的对踵点对和平行线。可以取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坐标最大和最小的两个点，经过这两个点做两条水平线，一条向左，一条向右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zh-CN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）同时逆时针旋转两条线，直到其中一条与多边形的一条边重合。此时得到更新的对踵点对。如果要求求最大距离对，可以计算新对踵点对的距离，并比较和更新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zh-CN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）重复（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），直到回到初始对踵点。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旋转卡壳算法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383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半平面就是平面的一半。</a:t>
            </a:r>
            <a:endParaRPr lang="en-US" altLang="zh-CN" dirty="0"/>
          </a:p>
          <a:p>
            <a:pPr marL="0" indent="0"/>
            <a:r>
              <a:rPr lang="zh-CN" altLang="en-US" dirty="0"/>
              <a:t>一个半平面用一条有向直线来定义</a:t>
            </a:r>
            <a:r>
              <a:rPr lang="zh-CN" altLang="en-US" dirty="0" smtClean="0"/>
              <a:t>。</a:t>
            </a:r>
            <a:r>
              <a:rPr lang="zh-CN" altLang="en-US" dirty="0" smtClean="0"/>
              <a:t>可以定义它左侧的平面为它代表的半平面。</a:t>
            </a:r>
            <a:endParaRPr lang="en-US" altLang="zh-CN" dirty="0"/>
          </a:p>
          <a:p>
            <a:pPr marL="0" indent="0">
              <a:buNone/>
            </a:pPr>
            <a:endParaRPr lang="en-US" altLang="zh-CN" sz="3600" dirty="0"/>
          </a:p>
          <a:p>
            <a:pPr>
              <a:buNone/>
            </a:pPr>
            <a:endParaRPr lang="en-US" altLang="zh-CN" sz="3600" dirty="0"/>
          </a:p>
          <a:p>
            <a:pPr>
              <a:buNone/>
            </a:pPr>
            <a:endParaRPr lang="zh-CN" altLang="en-US" sz="3600" dirty="0"/>
          </a:p>
          <a:p>
            <a:pPr marL="109728" indent="0">
              <a:buNone/>
            </a:pPr>
            <a:endParaRPr kumimoji="1" lang="zh-CN" altLang="en-US" dirty="0" err="1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半平面交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90" y="3140968"/>
            <a:ext cx="7869061" cy="1724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2490" y="4865511"/>
            <a:ext cx="229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(1)</a:t>
            </a:r>
            <a:r>
              <a:rPr lang="zh-CN" altLang="en-US" dirty="0" smtClean="0"/>
              <a:t>围成一个凸多边形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68889" y="4865511"/>
            <a:ext cx="216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新的凸多边形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66934" y="4865511"/>
            <a:ext cx="187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不闭合的情况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41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 smtClean="0"/>
              <a:t>半平面交算法：首先按照半平面的极角</a:t>
            </a:r>
            <a:r>
              <a:rPr lang="en-US" altLang="zh-CN" dirty="0" smtClean="0"/>
              <a:t>(</a:t>
            </a:r>
            <a:r>
              <a:rPr lang="zh-CN" altLang="en-US" dirty="0" smtClean="0"/>
              <a:t>斜率</a:t>
            </a:r>
            <a:r>
              <a:rPr lang="en-US" altLang="zh-CN" dirty="0" smtClean="0"/>
              <a:t>)</a:t>
            </a:r>
            <a:r>
              <a:rPr lang="zh-CN" altLang="en-US" dirty="0" smtClean="0"/>
              <a:t>进行排序，然后逐个进行半平面交，最后就得到了凸多边形。在这个过程中，用一个双端队列记录构成凸多边形的半平面：队首指向最早加入凸多边形的半平面，队尾指向新加入的半平面。</a:t>
            </a:r>
            <a:endParaRPr lang="en-US" altLang="zh-CN" dirty="0" smtClean="0"/>
          </a:p>
          <a:p>
            <a:pPr marL="0" indent="0"/>
            <a:r>
              <a:rPr lang="zh-CN" altLang="en-US" dirty="0" smtClean="0"/>
              <a:t>时间复杂度：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nlgn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pPr marL="0" indent="0" algn="ctr">
              <a:buNone/>
            </a:pPr>
            <a:endParaRPr lang="zh-CN" altLang="en-US" sz="2800" dirty="0" smtClean="0"/>
          </a:p>
          <a:p>
            <a:endParaRPr lang="zh-CN" altLang="en-US" sz="3600" dirty="0"/>
          </a:p>
          <a:p>
            <a:endParaRPr lang="zh-CN" altLang="en-US" sz="3600" dirty="0"/>
          </a:p>
          <a:p>
            <a:pPr marL="109728" indent="0">
              <a:buNone/>
            </a:pPr>
            <a:endParaRPr kumimoji="1" lang="zh-CN" altLang="en-US" dirty="0" err="1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半平面交算法</a:t>
            </a:r>
            <a:endParaRPr kumimoji="1" lang="zh-CN" altLang="en-US" dirty="0"/>
          </a:p>
        </p:txBody>
      </p:sp>
      <p:pic>
        <p:nvPicPr>
          <p:cNvPr id="5" name="Picture 2" descr="C:\Users\luo\AppData\Local\Temp\ksohtml15192\wps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6" y="3970867"/>
            <a:ext cx="8915400" cy="1447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40088" y="5758935"/>
            <a:ext cx="47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在半平面</a:t>
            </a:r>
            <a:r>
              <a:rPr lang="en-US" altLang="zh-CN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上加入半平面</a:t>
            </a:r>
            <a:r>
              <a:rPr lang="en-US" altLang="zh-CN" dirty="0" smtClean="0"/>
              <a:t>3</a:t>
            </a:r>
            <a:r>
              <a:rPr lang="zh-CN" altLang="en-US" dirty="0" smtClean="0"/>
              <a:t>的四种</a:t>
            </a:r>
            <a:r>
              <a:rPr lang="zh-CN" altLang="en-US" dirty="0" smtClean="0"/>
              <a:t>情况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795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圆的定义：用</a:t>
            </a:r>
            <a:r>
              <a:rPr lang="zh-CN" altLang="en-US" dirty="0"/>
              <a:t>圆心和半径表示圆。</a:t>
            </a:r>
          </a:p>
          <a:p>
            <a:pPr marL="0" indent="0">
              <a:buNone/>
            </a:pPr>
            <a:r>
              <a:rPr lang="en-US" altLang="zh-CN" sz="2400" dirty="0" err="1"/>
              <a:t>struct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Circle{</a:t>
            </a:r>
            <a:br>
              <a:rPr lang="en-US" altLang="zh-CN" sz="2400" dirty="0" smtClean="0"/>
            </a:br>
            <a:r>
              <a:rPr lang="en-US" altLang="zh-CN" sz="2400" dirty="0" smtClean="0"/>
              <a:t>    Point </a:t>
            </a:r>
            <a:r>
              <a:rPr lang="en-US" altLang="zh-CN" sz="2400" dirty="0"/>
              <a:t>c;   //</a:t>
            </a:r>
            <a:r>
              <a:rPr lang="zh-CN" altLang="en-US" sz="2400" dirty="0" smtClean="0"/>
              <a:t>圆心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double </a:t>
            </a:r>
            <a:r>
              <a:rPr lang="en-US" altLang="zh-CN" sz="2400" dirty="0"/>
              <a:t>r;  //</a:t>
            </a:r>
            <a:r>
              <a:rPr lang="zh-CN" altLang="en-US" sz="2400" dirty="0" smtClean="0"/>
              <a:t>半径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Circle(){}</a:t>
            </a:r>
            <a:br>
              <a:rPr lang="en-US" altLang="zh-CN" sz="2400" dirty="0" smtClean="0"/>
            </a:br>
            <a:r>
              <a:rPr lang="en-US" altLang="zh-CN" sz="2400" dirty="0" smtClean="0"/>
              <a:t>    Circle(Point </a:t>
            </a:r>
            <a:r>
              <a:rPr lang="en-US" altLang="zh-CN" sz="2400" dirty="0" err="1"/>
              <a:t>c,double</a:t>
            </a:r>
            <a:r>
              <a:rPr lang="en-US" altLang="zh-CN" sz="2400" dirty="0"/>
              <a:t> r):</a:t>
            </a:r>
            <a:r>
              <a:rPr lang="en-US" altLang="zh-CN" sz="2400" dirty="0" smtClean="0"/>
              <a:t>c</a:t>
            </a:r>
            <a:r>
              <a:rPr lang="en-US" altLang="zh-CN" dirty="0" smtClean="0"/>
              <a:t>(c)</a:t>
            </a:r>
            <a:r>
              <a:rPr lang="en-US" altLang="zh-CN" sz="2400" dirty="0" smtClean="0"/>
              <a:t>,r(r){}</a:t>
            </a:r>
            <a:br>
              <a:rPr lang="en-US" altLang="zh-CN" sz="2400" dirty="0" smtClean="0"/>
            </a:br>
            <a:r>
              <a:rPr lang="en-US" altLang="zh-CN" sz="2400" dirty="0" smtClean="0"/>
              <a:t>    Circle(double </a:t>
            </a:r>
            <a:r>
              <a:rPr lang="en-US" altLang="zh-CN" sz="2400" dirty="0" err="1"/>
              <a:t>x,double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y,double</a:t>
            </a:r>
            <a:r>
              <a:rPr lang="en-US" altLang="zh-CN" sz="2400" dirty="0"/>
              <a:t> _r){c=Point(</a:t>
            </a:r>
            <a:r>
              <a:rPr lang="en-US" altLang="zh-CN" sz="2400" dirty="0" err="1"/>
              <a:t>x,y</a:t>
            </a:r>
            <a:r>
              <a:rPr lang="en-US" altLang="zh-CN" sz="2400" dirty="0" smtClean="0"/>
              <a:t>); r </a:t>
            </a:r>
            <a:r>
              <a:rPr lang="en-US" altLang="zh-CN" sz="2400" dirty="0"/>
              <a:t>= _r</a:t>
            </a:r>
            <a:r>
              <a:rPr lang="en-US" altLang="zh-CN" sz="2400" dirty="0" smtClean="0"/>
              <a:t>;}</a:t>
            </a:r>
            <a:br>
              <a:rPr lang="en-US" altLang="zh-CN" sz="2400" dirty="0" smtClean="0"/>
            </a:br>
            <a:r>
              <a:rPr lang="en-US" altLang="zh-CN" sz="2400" dirty="0" smtClean="0"/>
              <a:t>};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圆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463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点和圆的关系，根据点到圆心的距离判断。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Point_circle_relation</a:t>
            </a:r>
            <a:r>
              <a:rPr lang="en-US" altLang="zh-CN" dirty="0"/>
              <a:t>(Point p, Circle C</a:t>
            </a:r>
            <a:r>
              <a:rPr lang="en-US" altLang="zh-CN" dirty="0" smtClean="0"/>
              <a:t>){</a:t>
            </a:r>
            <a:br>
              <a:rPr lang="en-US" altLang="zh-CN" dirty="0" smtClean="0"/>
            </a:br>
            <a:r>
              <a:rPr lang="en-US" altLang="zh-CN" dirty="0" smtClean="0"/>
              <a:t>    double </a:t>
            </a:r>
            <a:r>
              <a:rPr lang="en-US" altLang="zh-CN" dirty="0" err="1"/>
              <a:t>dst</a:t>
            </a:r>
            <a:r>
              <a:rPr lang="en-US" altLang="zh-CN" dirty="0"/>
              <a:t> = Distance(p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C.c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if(</a:t>
            </a:r>
            <a:r>
              <a:rPr lang="en-US" altLang="zh-CN" dirty="0" err="1" smtClean="0"/>
              <a:t>sgn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dst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C.r</a:t>
            </a:r>
            <a:r>
              <a:rPr lang="en-US" altLang="zh-CN" dirty="0"/>
              <a:t>) &lt; 0) return 0;   //0 </a:t>
            </a:r>
            <a:r>
              <a:rPr lang="zh-CN" altLang="en-US" dirty="0"/>
              <a:t>点在圆</a:t>
            </a:r>
            <a:r>
              <a:rPr lang="zh-CN" altLang="en-US" dirty="0" smtClean="0"/>
              <a:t>内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if(</a:t>
            </a:r>
            <a:r>
              <a:rPr lang="en-US" altLang="zh-CN" dirty="0" err="1" smtClean="0"/>
              <a:t>sgn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dst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en-US" altLang="zh-CN" dirty="0" err="1"/>
              <a:t>C.r</a:t>
            </a:r>
            <a:r>
              <a:rPr lang="en-US" altLang="zh-CN" dirty="0"/>
              <a:t>) ==0) return 1;   //1 </a:t>
            </a:r>
            <a:r>
              <a:rPr lang="zh-CN" altLang="en-US" dirty="0"/>
              <a:t>圆</a:t>
            </a:r>
            <a:r>
              <a:rPr lang="zh-CN" altLang="en-US" dirty="0" smtClean="0"/>
              <a:t>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return </a:t>
            </a:r>
            <a:r>
              <a:rPr lang="en-US" altLang="zh-CN" dirty="0"/>
              <a:t>2;                               //2 </a:t>
            </a:r>
            <a:r>
              <a:rPr lang="zh-CN" altLang="en-US" dirty="0"/>
              <a:t>圆</a:t>
            </a:r>
            <a:r>
              <a:rPr lang="zh-CN" altLang="en-US" dirty="0" smtClean="0"/>
              <a:t>外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点和圆的关系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315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直线和圆的关系，根据圆心到直线的距离判断。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Line_circle_relation</a:t>
            </a:r>
            <a:r>
              <a:rPr lang="en-US" altLang="zh-CN" dirty="0"/>
              <a:t>(Line </a:t>
            </a:r>
            <a:r>
              <a:rPr lang="en-US" altLang="zh-CN" dirty="0" err="1"/>
              <a:t>v,Circle</a:t>
            </a:r>
            <a:r>
              <a:rPr lang="en-US" altLang="zh-CN" dirty="0"/>
              <a:t> C</a:t>
            </a:r>
            <a:r>
              <a:rPr lang="en-US" altLang="zh-CN" dirty="0" smtClean="0"/>
              <a:t>){</a:t>
            </a:r>
            <a:br>
              <a:rPr lang="en-US" altLang="zh-CN" dirty="0" smtClean="0"/>
            </a:br>
            <a:r>
              <a:rPr lang="en-US" altLang="zh-CN" dirty="0" smtClean="0"/>
              <a:t>    double </a:t>
            </a:r>
            <a:r>
              <a:rPr lang="en-US" altLang="zh-CN" dirty="0" err="1"/>
              <a:t>dst</a:t>
            </a:r>
            <a:r>
              <a:rPr lang="en-US" altLang="zh-CN" dirty="0"/>
              <a:t> = </a:t>
            </a:r>
            <a:r>
              <a:rPr lang="en-US" altLang="zh-CN" dirty="0" err="1"/>
              <a:t>Dis_point_line</a:t>
            </a:r>
            <a:r>
              <a:rPr lang="en-US" altLang="zh-CN" dirty="0"/>
              <a:t>(</a:t>
            </a:r>
            <a:r>
              <a:rPr lang="en-US" altLang="zh-CN" dirty="0" err="1"/>
              <a:t>C.c,v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if(</a:t>
            </a:r>
            <a:r>
              <a:rPr lang="en-US" altLang="zh-CN" dirty="0" err="1" smtClean="0"/>
              <a:t>sgn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dst-C.r</a:t>
            </a:r>
            <a:r>
              <a:rPr lang="en-US" altLang="zh-CN" dirty="0"/>
              <a:t>) &lt; 0) return 0;     //0 </a:t>
            </a:r>
            <a:r>
              <a:rPr lang="zh-CN" altLang="en-US" dirty="0"/>
              <a:t>直线和圆</a:t>
            </a:r>
            <a:r>
              <a:rPr lang="zh-CN" altLang="en-US" dirty="0" smtClean="0"/>
              <a:t>相交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if(</a:t>
            </a:r>
            <a:r>
              <a:rPr lang="en-US" altLang="zh-CN" dirty="0" err="1" smtClean="0"/>
              <a:t>sgn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dst-C.r</a:t>
            </a:r>
            <a:r>
              <a:rPr lang="en-US" altLang="zh-CN" dirty="0"/>
              <a:t>) ==0) return 1;     //1 </a:t>
            </a:r>
            <a:r>
              <a:rPr lang="zh-CN" altLang="en-US" dirty="0"/>
              <a:t>直线和圆</a:t>
            </a:r>
            <a:r>
              <a:rPr lang="zh-CN" altLang="en-US" dirty="0" smtClean="0"/>
              <a:t>相切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return </a:t>
            </a:r>
            <a:r>
              <a:rPr lang="en-US" altLang="zh-CN" dirty="0"/>
              <a:t>2;                               //2 </a:t>
            </a:r>
            <a:r>
              <a:rPr lang="zh-CN" altLang="en-US" dirty="0"/>
              <a:t>直线在圆</a:t>
            </a:r>
            <a:r>
              <a:rPr lang="zh-CN" altLang="en-US" dirty="0" smtClean="0"/>
              <a:t>外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直线和圆的关系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643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线段和圆的关系，根据圆心到线段的距离判断。</a:t>
            </a:r>
          </a:p>
          <a:p>
            <a:pPr marL="0" indent="0">
              <a:buNone/>
            </a:pPr>
            <a:r>
              <a:rPr lang="en-US" altLang="zh-CN" sz="2600" dirty="0" err="1"/>
              <a:t>int</a:t>
            </a:r>
            <a:r>
              <a:rPr lang="en-US" altLang="zh-CN" sz="2600" dirty="0"/>
              <a:t> </a:t>
            </a:r>
            <a:r>
              <a:rPr lang="en-US" altLang="zh-CN" sz="2600" dirty="0" err="1"/>
              <a:t>Seg_circle_relation</a:t>
            </a:r>
            <a:r>
              <a:rPr lang="en-US" altLang="zh-CN" sz="2600" dirty="0"/>
              <a:t>(Segment </a:t>
            </a:r>
            <a:r>
              <a:rPr lang="en-US" altLang="zh-CN" sz="2600" dirty="0" err="1"/>
              <a:t>v,Circle</a:t>
            </a:r>
            <a:r>
              <a:rPr lang="en-US" altLang="zh-CN" sz="2600" dirty="0"/>
              <a:t> C</a:t>
            </a:r>
            <a:r>
              <a:rPr lang="en-US" altLang="zh-CN" sz="2600" dirty="0" smtClean="0"/>
              <a:t>){</a:t>
            </a:r>
            <a:br>
              <a:rPr lang="en-US" altLang="zh-CN" sz="2600" dirty="0" smtClean="0"/>
            </a:br>
            <a:r>
              <a:rPr lang="en-US" altLang="zh-CN" sz="2600" dirty="0" smtClean="0"/>
              <a:t>    double </a:t>
            </a:r>
            <a:r>
              <a:rPr lang="en-US" altLang="zh-CN" sz="2600" dirty="0" err="1"/>
              <a:t>dst</a:t>
            </a:r>
            <a:r>
              <a:rPr lang="en-US" altLang="zh-CN" sz="2600" dirty="0"/>
              <a:t> = </a:t>
            </a:r>
            <a:r>
              <a:rPr lang="en-US" altLang="zh-CN" sz="2600" dirty="0" err="1"/>
              <a:t>Dis_point_seg</a:t>
            </a:r>
            <a:r>
              <a:rPr lang="en-US" altLang="zh-CN" sz="2600" dirty="0"/>
              <a:t>(</a:t>
            </a:r>
            <a:r>
              <a:rPr lang="en-US" altLang="zh-CN" sz="2600" dirty="0" err="1"/>
              <a:t>C.c,v</a:t>
            </a:r>
            <a:r>
              <a:rPr lang="en-US" altLang="zh-CN" sz="2600" dirty="0" smtClean="0"/>
              <a:t>);</a:t>
            </a:r>
            <a:br>
              <a:rPr lang="en-US" altLang="zh-CN" sz="2600" dirty="0" smtClean="0"/>
            </a:br>
            <a:r>
              <a:rPr lang="en-US" altLang="zh-CN" sz="2600" dirty="0" smtClean="0"/>
              <a:t>    if(</a:t>
            </a:r>
            <a:r>
              <a:rPr lang="en-US" altLang="zh-CN" sz="2600" dirty="0" err="1" smtClean="0"/>
              <a:t>sgn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dst-C.r</a:t>
            </a:r>
            <a:r>
              <a:rPr lang="en-US" altLang="zh-CN" sz="2600" dirty="0"/>
              <a:t>) &lt; 0) return 0;  //0</a:t>
            </a:r>
            <a:r>
              <a:rPr lang="zh-CN" altLang="en-US" sz="2600" dirty="0"/>
              <a:t>线段在圆</a:t>
            </a:r>
            <a:r>
              <a:rPr lang="zh-CN" altLang="en-US" sz="2600" dirty="0" smtClean="0"/>
              <a:t>内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en-US" altLang="zh-CN" sz="2600" dirty="0" smtClean="0"/>
              <a:t>    if(</a:t>
            </a:r>
            <a:r>
              <a:rPr lang="en-US" altLang="zh-CN" sz="2600" dirty="0" err="1" smtClean="0"/>
              <a:t>sgn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dst-C.r</a:t>
            </a:r>
            <a:r>
              <a:rPr lang="en-US" altLang="zh-CN" sz="2600" dirty="0"/>
              <a:t>) ==0) return 1;  //1</a:t>
            </a:r>
            <a:r>
              <a:rPr lang="zh-CN" altLang="en-US" sz="2600" dirty="0"/>
              <a:t>线段和圆</a:t>
            </a:r>
            <a:r>
              <a:rPr lang="zh-CN" altLang="en-US" sz="2600" dirty="0" smtClean="0"/>
              <a:t>相切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en-US" altLang="zh-CN" sz="2600" dirty="0" smtClean="0"/>
              <a:t>    return </a:t>
            </a:r>
            <a:r>
              <a:rPr lang="en-US" altLang="zh-CN" sz="2600" dirty="0"/>
              <a:t>2;                           //2</a:t>
            </a:r>
            <a:r>
              <a:rPr lang="zh-CN" altLang="en-US" sz="2600" dirty="0"/>
              <a:t>线段在圆</a:t>
            </a:r>
            <a:r>
              <a:rPr lang="zh-CN" altLang="en-US" sz="2600" dirty="0" smtClean="0"/>
              <a:t>外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en-US" altLang="zh-CN" sz="2600" dirty="0" smtClean="0"/>
              <a:t>}</a:t>
            </a:r>
            <a:endParaRPr lang="zh-CN" altLang="en-US" sz="2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线段和圆的关系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395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定义点：坐标</a:t>
            </a:r>
            <a:r>
              <a:rPr lang="en-US" altLang="zh-CN" i="1" dirty="0"/>
              <a:t>(x, y)</a:t>
            </a:r>
            <a:endParaRPr lang="zh-CN" altLang="en-US" dirty="0"/>
          </a:p>
          <a:p>
            <a:pPr marL="400050" lvl="1" indent="0">
              <a:buNone/>
            </a:pPr>
            <a:r>
              <a:rPr lang="en-US" altLang="zh-CN" dirty="0" err="1"/>
              <a:t>struct</a:t>
            </a:r>
            <a:r>
              <a:rPr lang="en-US" altLang="zh-CN" dirty="0"/>
              <a:t> Point{  </a:t>
            </a:r>
          </a:p>
          <a:p>
            <a:pPr marL="400050" lvl="1" indent="0">
              <a:buNone/>
            </a:pPr>
            <a:r>
              <a:rPr lang="en-US" altLang="zh-CN" dirty="0"/>
              <a:t>    double x</a:t>
            </a:r>
            <a:r>
              <a:rPr lang="en-US" altLang="zh-CN" dirty="0" smtClean="0"/>
              <a:t>, y</a:t>
            </a:r>
            <a:r>
              <a:rPr lang="en-US" altLang="zh-CN" dirty="0"/>
              <a:t>;</a:t>
            </a:r>
          </a:p>
          <a:p>
            <a:pPr marL="400050" lvl="1" indent="0">
              <a:buNone/>
            </a:pPr>
            <a:r>
              <a:rPr lang="en-US" altLang="zh-CN" dirty="0"/>
              <a:t>    Point(){}</a:t>
            </a:r>
          </a:p>
          <a:p>
            <a:pPr marL="400050" lvl="1" indent="0">
              <a:buNone/>
            </a:pPr>
            <a:r>
              <a:rPr lang="en-US" altLang="zh-CN" dirty="0"/>
              <a:t>    Point(double x</a:t>
            </a:r>
            <a:r>
              <a:rPr lang="en-US" altLang="zh-CN" dirty="0" smtClean="0"/>
              <a:t>, double </a:t>
            </a:r>
            <a:r>
              <a:rPr lang="en-US" altLang="zh-CN" dirty="0"/>
              <a:t>y):x(x</a:t>
            </a:r>
            <a:r>
              <a:rPr lang="en-US" altLang="zh-CN" dirty="0" smtClean="0"/>
              <a:t>), y(y</a:t>
            </a:r>
            <a:r>
              <a:rPr lang="en-US" altLang="zh-CN" dirty="0"/>
              <a:t>){}</a:t>
            </a:r>
          </a:p>
          <a:p>
            <a:pPr marL="400050" lvl="1" indent="0">
              <a:buNone/>
            </a:pPr>
            <a:r>
              <a:rPr lang="en-US" altLang="zh-CN" dirty="0"/>
              <a:t>};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点和向量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8519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73164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求直线和圆的交点，可以按下图所示，先求圆心</a:t>
            </a:r>
            <a:r>
              <a:rPr lang="en-US" altLang="zh-CN" sz="2400" dirty="0"/>
              <a:t>c</a:t>
            </a:r>
            <a:r>
              <a:rPr lang="zh-CN" altLang="en-US" sz="2400" dirty="0"/>
              <a:t>在直线上的投影</a:t>
            </a:r>
            <a:r>
              <a:rPr lang="en-US" altLang="zh-CN" sz="2400" dirty="0"/>
              <a:t>q</a:t>
            </a:r>
            <a:r>
              <a:rPr lang="zh-CN" altLang="en-US" sz="2400" dirty="0"/>
              <a:t>，再求得距离</a:t>
            </a:r>
            <a:r>
              <a:rPr lang="en-US" altLang="zh-CN" sz="2400" dirty="0"/>
              <a:t>d</a:t>
            </a:r>
            <a:r>
              <a:rPr lang="zh-CN" altLang="en-US" sz="2400" dirty="0"/>
              <a:t>，然后根据</a:t>
            </a: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d</a:t>
            </a:r>
            <a:r>
              <a:rPr lang="zh-CN" altLang="en-US" sz="2400" dirty="0"/>
              <a:t>求出长度</a:t>
            </a:r>
            <a:r>
              <a:rPr lang="en-US" altLang="zh-CN" sz="2400" dirty="0"/>
              <a:t>k</a:t>
            </a:r>
            <a:r>
              <a:rPr lang="zh-CN" altLang="en-US" sz="2400" dirty="0"/>
              <a:t>，最后求出两个交点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a</a:t>
            </a:r>
            <a:r>
              <a:rPr lang="en-US" altLang="zh-CN" sz="2400" dirty="0"/>
              <a:t>=</a:t>
            </a:r>
            <a:r>
              <a:rPr lang="en-US" altLang="zh-CN" sz="2400" dirty="0" err="1"/>
              <a:t>q+n</a:t>
            </a:r>
            <a:r>
              <a:rPr lang="en-US" altLang="zh-CN" sz="2400" dirty="0"/>
              <a:t>*k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b</a:t>
            </a:r>
            <a:r>
              <a:rPr lang="en-US" altLang="zh-CN" sz="2400" dirty="0"/>
              <a:t>=q-n*k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其中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直线的单位向量。</a:t>
            </a:r>
          </a:p>
          <a:p>
            <a:endParaRPr lang="zh-CN" altLang="en-US" sz="3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直线和圆的交点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12976"/>
            <a:ext cx="3824064" cy="29947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172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最小圆覆盖问题：给定</a:t>
            </a:r>
            <a:r>
              <a:rPr lang="en-US" altLang="zh-CN" dirty="0"/>
              <a:t>n</a:t>
            </a:r>
            <a:r>
              <a:rPr lang="zh-CN" altLang="en-US" dirty="0"/>
              <a:t>个点的平面坐标，求一个半径最小的圆，把</a:t>
            </a:r>
            <a:r>
              <a:rPr lang="en-US" altLang="zh-CN" dirty="0"/>
              <a:t>n</a:t>
            </a:r>
            <a:r>
              <a:rPr lang="zh-CN" altLang="en-US" dirty="0"/>
              <a:t>个点全部包围，部分点在圆上。</a:t>
            </a:r>
          </a:p>
          <a:p>
            <a:pPr>
              <a:buFont typeface="Wingdings" charset="2"/>
              <a:buChar char="l"/>
            </a:pPr>
            <a:r>
              <a:rPr lang="zh-CN" altLang="en-US" dirty="0"/>
              <a:t>常见的算法有两种：几何算法、模拟退火算法。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最小圆覆盖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693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9568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最小圆可以由</a:t>
            </a:r>
            <a:r>
              <a:rPr lang="en-US" altLang="zh-CN" dirty="0"/>
              <a:t>n</a:t>
            </a:r>
            <a:r>
              <a:rPr lang="zh-CN" altLang="en-US" dirty="0"/>
              <a:t>个点中的两个点或三个点确定。</a:t>
            </a:r>
            <a:endParaRPr lang="en-US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两点定圆时，圆心是线段</a:t>
            </a:r>
            <a:r>
              <a:rPr lang="en-US" altLang="zh-CN" dirty="0"/>
              <a:t>AB</a:t>
            </a:r>
            <a:r>
              <a:rPr lang="zh-CN" altLang="en-US" dirty="0"/>
              <a:t>的中点，半径是</a:t>
            </a:r>
            <a:r>
              <a:rPr lang="en-US" altLang="zh-CN" dirty="0"/>
              <a:t>AB</a:t>
            </a:r>
            <a:r>
              <a:rPr lang="zh-CN" altLang="en-US" dirty="0"/>
              <a:t>长度的一半，其它点都在这个圆内。</a:t>
            </a:r>
            <a:endParaRPr lang="en-US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如果两点不足以包围所有点，就需要三点定圆，此时圆心是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个点组成的三角形的外心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charset="2"/>
              <a:buChar char="l"/>
            </a:pPr>
            <a:r>
              <a:rPr lang="zh-CN" altLang="en-US" dirty="0" smtClean="0"/>
              <a:t>最小覆盖圆的获得就是寻找能两点定圆或者三点定圆的那几个点。</a:t>
            </a:r>
            <a:endParaRPr lang="en-US" altLang="zh-CN" dirty="0" smtClean="0"/>
          </a:p>
          <a:p>
            <a:pPr>
              <a:buFont typeface="Wingdings" charset="2"/>
              <a:buChar char="l"/>
            </a:pPr>
            <a:endParaRPr lang="zh-CN" altLang="en-US" sz="4400" dirty="0"/>
          </a:p>
          <a:p>
            <a:endParaRPr lang="zh-CN" altLang="en-US" sz="3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几何算法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57" y="4655066"/>
            <a:ext cx="4315544" cy="15984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9956" y="6253531"/>
            <a:ext cx="2381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两点定圆或三点定圆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414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zh-CN" altLang="en-US" sz="2400" dirty="0"/>
              <a:t>从一个点开始，每次加入一个新的点，更新最小圆，直到扩展到全部</a:t>
            </a:r>
            <a:r>
              <a:rPr lang="en-US" altLang="zh-CN" sz="2400" dirty="0"/>
              <a:t>n</a:t>
            </a:r>
            <a:r>
              <a:rPr lang="zh-CN" altLang="en-US" sz="2400" dirty="0"/>
              <a:t>个点。设前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个点的最小覆盖圆是</a:t>
            </a:r>
            <a:r>
              <a:rPr lang="en-US" altLang="zh-CN" sz="2400" dirty="0" err="1"/>
              <a:t>C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，过程如下：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）加第</a:t>
            </a:r>
            <a:r>
              <a:rPr lang="en-US" altLang="zh-CN" sz="2400" dirty="0"/>
              <a:t>1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。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的圆心就是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，半径为</a:t>
            </a:r>
            <a:r>
              <a:rPr lang="en-US" altLang="zh-CN" sz="2400" dirty="0" smtClean="0"/>
              <a:t>0</a:t>
            </a:r>
            <a:r>
              <a:rPr lang="zh-CN" altLang="en-US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）加第</a:t>
            </a:r>
            <a:r>
              <a:rPr lang="en-US" altLang="zh-CN" sz="2400" dirty="0"/>
              <a:t>2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。新的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的圆心是线段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的中心，半径为两点距离的一半。这一步操作是两点定</a:t>
            </a:r>
            <a:r>
              <a:rPr lang="zh-CN" altLang="en-US" sz="2400" dirty="0" smtClean="0"/>
              <a:t>圆</a:t>
            </a:r>
            <a:r>
              <a:rPr lang="zh-CN" altLang="en-US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）加第</a:t>
            </a:r>
            <a:r>
              <a:rPr lang="en-US" altLang="zh-CN" sz="2400" dirty="0"/>
              <a:t>3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。有两种情况：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在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的内部或圆周上，不影响原来的最小圆，忽略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；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在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的外部，此时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已不能覆盖所有</a:t>
            </a:r>
            <a:r>
              <a:rPr lang="en-US" altLang="zh-CN" sz="2400" dirty="0"/>
              <a:t>3</a:t>
            </a:r>
            <a:r>
              <a:rPr lang="zh-CN" altLang="en-US" sz="2400" dirty="0"/>
              <a:t>个点，需要</a:t>
            </a:r>
            <a:r>
              <a:rPr lang="zh-CN" altLang="en-US" sz="2400" dirty="0" smtClean="0"/>
              <a:t>更新，即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3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进行两点定圆或者三点定圆；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）加第</a:t>
            </a:r>
            <a:r>
              <a:rPr lang="en-US" altLang="zh-CN" sz="2400" dirty="0"/>
              <a:t>4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4</a:t>
            </a:r>
            <a:r>
              <a:rPr lang="zh-CN" altLang="en-US" sz="2400" dirty="0"/>
              <a:t>。分析和步骤（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类似；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）持续进行下去，直到处理完所有的点。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增量法求最小圆覆盖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338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/>
            <a:r>
              <a:rPr lang="zh-CN" altLang="en-US" sz="2600" dirty="0"/>
              <a:t>三维点</a:t>
            </a:r>
          </a:p>
          <a:p>
            <a:pPr marL="0" indent="0">
              <a:buNone/>
            </a:pPr>
            <a:r>
              <a:rPr lang="en-US" altLang="zh-CN" sz="2200" dirty="0" err="1"/>
              <a:t>struct</a:t>
            </a:r>
            <a:r>
              <a:rPr lang="en-US" altLang="zh-CN" sz="2200" dirty="0"/>
              <a:t> </a:t>
            </a:r>
            <a:r>
              <a:rPr lang="en-US" altLang="zh-CN" sz="2200" dirty="0" smtClean="0"/>
              <a:t>Point3 {</a:t>
            </a:r>
            <a:br>
              <a:rPr lang="en-US" altLang="zh-CN" sz="2200" dirty="0" smtClean="0"/>
            </a:br>
            <a:r>
              <a:rPr lang="en-US" altLang="zh-CN" sz="2200" dirty="0" smtClean="0"/>
              <a:t>    double </a:t>
            </a:r>
            <a:r>
              <a:rPr lang="en-US" altLang="zh-CN" sz="2200" dirty="0" err="1"/>
              <a:t>x,y,z</a:t>
            </a:r>
            <a:r>
              <a:rPr lang="en-US" altLang="zh-CN" sz="2200" dirty="0" smtClean="0"/>
              <a:t>;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Point3(){}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Point3(double </a:t>
            </a:r>
            <a:r>
              <a:rPr lang="en-US" altLang="zh-CN" sz="2200" dirty="0" err="1"/>
              <a:t>x,double</a:t>
            </a:r>
            <a:r>
              <a:rPr lang="en-US" altLang="zh-CN" sz="2200" dirty="0"/>
              <a:t> </a:t>
            </a:r>
            <a:r>
              <a:rPr lang="en-US" altLang="zh-CN" sz="2200" dirty="0" err="1"/>
              <a:t>y,double</a:t>
            </a:r>
            <a:r>
              <a:rPr lang="en-US" altLang="zh-CN" sz="2200" dirty="0"/>
              <a:t> z):x(x),y(y),z(z</a:t>
            </a:r>
            <a:r>
              <a:rPr lang="en-US" altLang="zh-CN" sz="2200" dirty="0" smtClean="0"/>
              <a:t>){}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 </a:t>
            </a:r>
            <a:r>
              <a:rPr lang="en-US" altLang="zh-CN" sz="2200" dirty="0"/>
              <a:t>operator + (Point3 B){return Point3(</a:t>
            </a:r>
            <a:r>
              <a:rPr lang="en-US" altLang="zh-CN" sz="2200" dirty="0" err="1"/>
              <a:t>x+B.x</a:t>
            </a:r>
            <a:r>
              <a:rPr lang="en-US" altLang="zh-CN" sz="2200" dirty="0" smtClean="0"/>
              <a:t>, </a:t>
            </a:r>
            <a:r>
              <a:rPr lang="en-US" altLang="zh-CN" sz="2200" dirty="0" err="1" smtClean="0"/>
              <a:t>y+B.y</a:t>
            </a:r>
            <a:r>
              <a:rPr lang="en-US" altLang="zh-CN" sz="2200" dirty="0" smtClean="0"/>
              <a:t>, </a:t>
            </a:r>
            <a:r>
              <a:rPr lang="en-US" altLang="zh-CN" sz="2200" dirty="0" err="1" smtClean="0"/>
              <a:t>z+B.z</a:t>
            </a:r>
            <a:r>
              <a:rPr lang="en-US" altLang="zh-CN" sz="2200" dirty="0" smtClean="0"/>
              <a:t>);}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 </a:t>
            </a:r>
            <a:r>
              <a:rPr lang="en-US" altLang="zh-CN" sz="2200" dirty="0"/>
              <a:t>operator – (Point3 B){return Point3(x-</a:t>
            </a:r>
            <a:r>
              <a:rPr lang="en-US" altLang="zh-CN" sz="2200" dirty="0" err="1"/>
              <a:t>B.x</a:t>
            </a:r>
            <a:r>
              <a:rPr lang="en-US" altLang="zh-CN" sz="2200" dirty="0" smtClean="0"/>
              <a:t>, y-</a:t>
            </a:r>
            <a:r>
              <a:rPr lang="en-US" altLang="zh-CN" sz="2200" dirty="0" err="1" smtClean="0"/>
              <a:t>B.y</a:t>
            </a:r>
            <a:r>
              <a:rPr lang="en-US" altLang="zh-CN" sz="2200" dirty="0" smtClean="0"/>
              <a:t>, z-</a:t>
            </a:r>
            <a:r>
              <a:rPr lang="en-US" altLang="zh-CN" sz="2200" dirty="0" err="1" smtClean="0"/>
              <a:t>B.z</a:t>
            </a:r>
            <a:r>
              <a:rPr lang="en-US" altLang="zh-CN" sz="2200" dirty="0" smtClean="0"/>
              <a:t>);}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 </a:t>
            </a:r>
            <a:r>
              <a:rPr lang="en-US" altLang="zh-CN" sz="2200" dirty="0"/>
              <a:t>operator * (double k){return Point3(x*k</a:t>
            </a:r>
            <a:r>
              <a:rPr lang="en-US" altLang="zh-CN" sz="2200" dirty="0" smtClean="0"/>
              <a:t>, y*k, z*k);}</a:t>
            </a:r>
            <a:br>
              <a:rPr lang="en-US" altLang="zh-CN" sz="2200" dirty="0" smtClean="0"/>
            </a:br>
            <a:r>
              <a:rPr lang="en-US" altLang="zh-CN" sz="2200" dirty="0" smtClean="0"/>
              <a:t>    Point3 </a:t>
            </a:r>
            <a:r>
              <a:rPr lang="en-US" altLang="zh-CN" sz="2200" dirty="0"/>
              <a:t>operator / (double k){return Point3(x/k</a:t>
            </a:r>
            <a:r>
              <a:rPr lang="en-US" altLang="zh-CN" sz="2200" dirty="0" smtClean="0"/>
              <a:t>, y/k, z/k);}</a:t>
            </a:r>
            <a:br>
              <a:rPr lang="en-US" altLang="zh-CN" sz="2200" dirty="0" smtClean="0"/>
            </a:br>
            <a:r>
              <a:rPr lang="en-US" altLang="zh-CN" sz="2200" dirty="0" smtClean="0"/>
              <a:t>    </a:t>
            </a:r>
            <a:r>
              <a:rPr lang="en-US" altLang="zh-CN" sz="2200" dirty="0" err="1" smtClean="0"/>
              <a:t>bool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operator == (Point3 B</a:t>
            </a:r>
            <a:r>
              <a:rPr lang="en-US" altLang="zh-CN" sz="2200" dirty="0" smtClean="0"/>
              <a:t>){</a:t>
            </a:r>
            <a:br>
              <a:rPr lang="en-US" altLang="zh-CN" sz="2200" dirty="0" smtClean="0"/>
            </a:br>
            <a:r>
              <a:rPr lang="en-US" altLang="zh-CN" sz="2200" dirty="0" smtClean="0"/>
              <a:t>          return </a:t>
            </a:r>
            <a:r>
              <a:rPr lang="en-US" altLang="zh-CN" sz="2200" dirty="0" err="1"/>
              <a:t>sgn</a:t>
            </a:r>
            <a:r>
              <a:rPr lang="en-US" altLang="zh-CN" sz="2200" dirty="0"/>
              <a:t>(x-</a:t>
            </a:r>
            <a:r>
              <a:rPr lang="en-US" altLang="zh-CN" sz="2200" dirty="0" err="1"/>
              <a:t>B.x</a:t>
            </a:r>
            <a:r>
              <a:rPr lang="en-US" altLang="zh-CN" sz="2200" dirty="0"/>
              <a:t>)==0 &amp;&amp; </a:t>
            </a:r>
            <a:r>
              <a:rPr lang="en-US" altLang="zh-CN" sz="2200" dirty="0" err="1"/>
              <a:t>sgn</a:t>
            </a:r>
            <a:r>
              <a:rPr lang="en-US" altLang="zh-CN" sz="2200" dirty="0"/>
              <a:t>(y-</a:t>
            </a:r>
            <a:r>
              <a:rPr lang="en-US" altLang="zh-CN" sz="2200" dirty="0" err="1"/>
              <a:t>B.y</a:t>
            </a:r>
            <a:r>
              <a:rPr lang="en-US" altLang="zh-CN" sz="2200" dirty="0"/>
              <a:t>)==0 &amp;&amp; </a:t>
            </a:r>
            <a:r>
              <a:rPr lang="en-US" altLang="zh-CN" sz="2200" dirty="0" err="1"/>
              <a:t>sgn</a:t>
            </a:r>
            <a:r>
              <a:rPr lang="en-US" altLang="zh-CN" sz="2200" dirty="0"/>
              <a:t>(z-</a:t>
            </a:r>
            <a:r>
              <a:rPr lang="en-US" altLang="zh-CN" sz="2200" dirty="0" err="1"/>
              <a:t>B.z</a:t>
            </a:r>
            <a:r>
              <a:rPr lang="en-US" altLang="zh-CN" sz="2200" dirty="0"/>
              <a:t>)==0</a:t>
            </a:r>
            <a:r>
              <a:rPr lang="en-US" altLang="zh-CN" sz="2200" dirty="0" smtClean="0"/>
              <a:t>;</a:t>
            </a:r>
            <a:br>
              <a:rPr lang="en-US" altLang="zh-CN" sz="2200" dirty="0" smtClean="0"/>
            </a:br>
            <a:r>
              <a:rPr lang="en-US" altLang="zh-CN" sz="2200" dirty="0" smtClean="0"/>
              <a:t>    }</a:t>
            </a:r>
            <a:br>
              <a:rPr lang="en-US" altLang="zh-CN" sz="2200" dirty="0" smtClean="0"/>
            </a:br>
            <a:r>
              <a:rPr lang="en-US" altLang="zh-CN" sz="2200" dirty="0" smtClean="0"/>
              <a:t>};</a:t>
            </a:r>
            <a:endParaRPr lang="zh-CN" altLang="en-US" sz="22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三维几何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937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sz="2400" dirty="0"/>
              <a:t>三维点积的定义和二维的类似，定义也是：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A·B = |A| |B| </a:t>
            </a:r>
            <a:r>
              <a:rPr lang="en-US" altLang="zh-CN" sz="2400" dirty="0" err="1"/>
              <a:t>cos</a:t>
            </a:r>
            <a:r>
              <a:rPr lang="el-GR" altLang="zh-CN" sz="2400" dirty="0" smtClean="0"/>
              <a:t>θ</a:t>
            </a:r>
            <a:endParaRPr lang="el-GR" altLang="zh-CN" sz="2400" dirty="0"/>
          </a:p>
          <a:p>
            <a:pPr marL="0" indent="0"/>
            <a:r>
              <a:rPr lang="zh-CN" altLang="en-US" sz="2400" dirty="0"/>
              <a:t>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点积的代码：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Dot(Vector3 A,Vector3 B</a:t>
            </a:r>
            <a:r>
              <a:rPr lang="en-US" altLang="zh-CN" sz="2400" dirty="0" smtClean="0"/>
              <a:t>) {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return </a:t>
            </a:r>
            <a:r>
              <a:rPr lang="en-US" altLang="zh-CN" sz="2400" dirty="0" err="1" smtClean="0"/>
              <a:t>A.x</a:t>
            </a:r>
            <a:r>
              <a:rPr lang="en-US" altLang="zh-CN" sz="2400" dirty="0" smtClean="0"/>
              <a:t>*</a:t>
            </a:r>
            <a:r>
              <a:rPr lang="en-US" altLang="zh-CN" sz="2400" dirty="0" err="1" smtClean="0"/>
              <a:t>B.x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A.y</a:t>
            </a:r>
            <a:r>
              <a:rPr lang="en-US" altLang="zh-CN" sz="2400" dirty="0" smtClean="0"/>
              <a:t>*</a:t>
            </a:r>
            <a:r>
              <a:rPr lang="en-US" altLang="zh-CN" sz="2400" dirty="0" err="1" smtClean="0"/>
              <a:t>B.y</a:t>
            </a:r>
            <a:r>
              <a:rPr lang="en-US" altLang="zh-CN" sz="2400" dirty="0" smtClean="0"/>
              <a:t> + </a:t>
            </a:r>
            <a:r>
              <a:rPr lang="en-US" altLang="zh-CN" sz="2400" dirty="0" err="1" smtClean="0"/>
              <a:t>A.z</a:t>
            </a:r>
            <a:r>
              <a:rPr lang="en-US" altLang="zh-CN" sz="2400" dirty="0" smtClean="0"/>
              <a:t>*</a:t>
            </a:r>
            <a:r>
              <a:rPr lang="en-US" altLang="zh-CN" sz="2400" dirty="0" err="1" smtClean="0"/>
              <a:t>B.z</a:t>
            </a:r>
            <a:r>
              <a:rPr lang="en-US" altLang="zh-CN" sz="2400" dirty="0" smtClean="0"/>
              <a:t>;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}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三维点积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525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）判断向量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的夹角是钝角还是</a:t>
            </a:r>
            <a:r>
              <a:rPr lang="zh-CN" altLang="en-US" sz="2400" dirty="0" smtClean="0"/>
              <a:t>锐角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&gt;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的夹角为锐角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&lt;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的夹角为钝角</a:t>
            </a:r>
            <a:r>
              <a:rPr lang="zh-CN" altLang="en-US" sz="2400" dirty="0" smtClean="0"/>
              <a:t>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若</a:t>
            </a:r>
            <a:r>
              <a:rPr lang="en-US" altLang="zh-CN" sz="2400" dirty="0"/>
              <a:t>dot(A, B) =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的夹角为直角。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长度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double </a:t>
            </a:r>
            <a:r>
              <a:rPr lang="en-US" altLang="zh-CN" sz="2400" dirty="0"/>
              <a:t>Len(Vector3 A){ return </a:t>
            </a:r>
            <a:r>
              <a:rPr lang="en-US" altLang="zh-CN" sz="2400" dirty="0" err="1"/>
              <a:t>sqrt</a:t>
            </a:r>
            <a:r>
              <a:rPr lang="en-US" altLang="zh-CN" sz="2400" dirty="0"/>
              <a:t>(Dot(A, A));}   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</a:t>
            </a:r>
            <a:r>
              <a:rPr lang="zh-CN" altLang="en-US" sz="2400" dirty="0" smtClean="0"/>
              <a:t>大小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double </a:t>
            </a:r>
            <a:r>
              <a:rPr lang="en-US" altLang="zh-CN" sz="2400" dirty="0"/>
              <a:t>Angle(Vector3 A,Vector3 B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	      return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(Dot(A,B)/Len(A)/Len(B</a:t>
            </a:r>
            <a:r>
              <a:rPr lang="en-US" altLang="zh-CN" sz="2400" dirty="0" smtClean="0"/>
              <a:t>));</a:t>
            </a:r>
            <a:br>
              <a:rPr lang="en-US" altLang="zh-CN" sz="2400" dirty="0" smtClean="0"/>
            </a:br>
            <a:r>
              <a:rPr lang="en-US" altLang="zh-CN" sz="2400" dirty="0" smtClean="0"/>
              <a:t>	}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点积的基本应用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394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800" dirty="0"/>
              <a:t>二</a:t>
            </a:r>
            <a:r>
              <a:rPr lang="zh-CN" altLang="en-US" sz="2800" dirty="0" smtClean="0"/>
              <a:t>维向量叉</a:t>
            </a:r>
            <a:r>
              <a:rPr lang="zh-CN" altLang="en-US" sz="2800" dirty="0"/>
              <a:t>积是一个带正负的数值，而</a:t>
            </a:r>
            <a:r>
              <a:rPr lang="zh-CN" altLang="en-US" sz="2800" dirty="0" smtClean="0"/>
              <a:t>三维向量叉</a:t>
            </a:r>
            <a:r>
              <a:rPr lang="zh-CN" altLang="en-US" sz="2800" dirty="0"/>
              <a:t>积是一个向量。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Vector3 Cross(Vector3 A,Vector3 B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    return </a:t>
            </a:r>
            <a:r>
              <a:rPr lang="en-US" altLang="zh-CN" sz="2400" dirty="0"/>
              <a:t>Point3(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B.z-A.z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A.z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B.x-A.x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B.z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B.y-A.y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</a:t>
            </a:r>
            <a:r>
              <a:rPr lang="en-US" altLang="zh-CN" sz="2400" dirty="0" smtClean="0"/>
              <a:t>);</a:t>
            </a:r>
            <a:br>
              <a:rPr lang="en-US" altLang="zh-CN" sz="2400" dirty="0" smtClean="0"/>
            </a:br>
            <a:r>
              <a:rPr lang="en-US" altLang="zh-CN" sz="2400" dirty="0" smtClean="0"/>
              <a:t>}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三维叉积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32856"/>
            <a:ext cx="2659335" cy="20310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81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sz="2400" dirty="0" smtClean="0"/>
              <a:t>三维</a:t>
            </a:r>
            <a:r>
              <a:rPr lang="zh-CN" altLang="en-US" dirty="0" smtClean="0"/>
              <a:t>向量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三角形面积计算和二</a:t>
            </a:r>
            <a:r>
              <a:rPr lang="zh-CN" altLang="en-US" sz="2400" dirty="0" smtClean="0"/>
              <a:t>维向量的</a:t>
            </a:r>
            <a:r>
              <a:rPr lang="zh-CN" altLang="en-US" sz="2400" dirty="0"/>
              <a:t>相似，也是有向面积。先求三维叉积，然后取叉积的长度值。</a:t>
            </a:r>
          </a:p>
          <a:p>
            <a:pPr marL="0" indent="0">
              <a:buNone/>
            </a:pPr>
            <a:r>
              <a:rPr lang="en-US" altLang="zh-CN" sz="2400" dirty="0" smtClean="0"/>
              <a:t>//</a:t>
            </a:r>
            <a:r>
              <a:rPr lang="zh-CN" altLang="en-US" sz="2400" dirty="0"/>
              <a:t>三角形面积的</a:t>
            </a:r>
            <a:r>
              <a:rPr lang="en-US" altLang="zh-CN" sz="2400" dirty="0"/>
              <a:t>2</a:t>
            </a:r>
            <a:r>
              <a:rPr lang="zh-CN" altLang="en-US" sz="2400" dirty="0" smtClean="0"/>
              <a:t>倍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double </a:t>
            </a:r>
            <a:r>
              <a:rPr lang="en-US" altLang="zh-CN" sz="2400" dirty="0"/>
              <a:t>Area2(Point3 A,Point3 B,Point3 C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    return </a:t>
            </a:r>
            <a:r>
              <a:rPr lang="en-US" altLang="zh-CN" sz="2400" dirty="0"/>
              <a:t>Len(Cross(B-A, C-A</a:t>
            </a:r>
            <a:r>
              <a:rPr lang="en-US" altLang="zh-CN" sz="2400" dirty="0" smtClean="0"/>
              <a:t>));</a:t>
            </a:r>
            <a:br>
              <a:rPr lang="en-US" altLang="zh-CN" sz="2400" dirty="0" smtClean="0"/>
            </a:br>
            <a:r>
              <a:rPr lang="en-US" altLang="zh-CN" sz="2400" dirty="0" smtClean="0"/>
              <a:t>}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三角形面积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53874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点到直线的距离、点是否在直线上、点到线段的距离、点在直线上的投影等问题的代码和二维几何相似。</a:t>
            </a:r>
          </a:p>
          <a:p>
            <a:pPr marL="109728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点和线的有关问题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415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 smtClean="0"/>
              <a:t>）用库函数</a:t>
            </a:r>
            <a:r>
              <a:rPr lang="en-US" altLang="zh-CN" dirty="0" err="1" smtClean="0"/>
              <a:t>hypot</a:t>
            </a:r>
            <a:r>
              <a:rPr lang="en-US" altLang="zh-CN" dirty="0" smtClean="0"/>
              <a:t>()</a:t>
            </a:r>
            <a:r>
              <a:rPr lang="zh-CN" altLang="en-US" dirty="0" smtClean="0"/>
              <a:t>计算。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double Distance(Point A, Point B</a:t>
            </a:r>
            <a:r>
              <a:rPr lang="en-US" altLang="zh-CN" dirty="0" smtClean="0"/>
              <a:t>){</a:t>
            </a:r>
            <a:br>
              <a:rPr lang="en-US" altLang="zh-CN" dirty="0" smtClean="0"/>
            </a:br>
            <a:r>
              <a:rPr lang="en-US" altLang="zh-CN" dirty="0" smtClean="0"/>
              <a:t>    return </a:t>
            </a:r>
            <a:r>
              <a:rPr lang="en-US" altLang="zh-CN" dirty="0" err="1"/>
              <a:t>hypot</a:t>
            </a:r>
            <a:r>
              <a:rPr lang="en-US" altLang="zh-CN" dirty="0"/>
              <a:t>(</a:t>
            </a:r>
            <a:r>
              <a:rPr lang="en-US" altLang="zh-CN" dirty="0" err="1"/>
              <a:t>A.x-B.x,A.y-B.y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</a:t>
            </a:r>
            <a:r>
              <a:rPr lang="en-US" altLang="zh-CN" dirty="0" err="1"/>
              <a:t>sqrt</a:t>
            </a:r>
            <a:r>
              <a:rPr lang="en-US" altLang="zh-CN" dirty="0"/>
              <a:t>()</a:t>
            </a:r>
            <a:r>
              <a:rPr lang="zh-CN" altLang="en-US" dirty="0"/>
              <a:t>函数计算。</a:t>
            </a:r>
          </a:p>
          <a:p>
            <a:pPr marL="0" indent="0">
              <a:buNone/>
            </a:pPr>
            <a:r>
              <a:rPr lang="en-US" altLang="zh-CN" dirty="0"/>
              <a:t>double Dist(Point </a:t>
            </a:r>
            <a:r>
              <a:rPr lang="en-US" altLang="zh-CN" dirty="0" err="1"/>
              <a:t>A,Point</a:t>
            </a:r>
            <a:r>
              <a:rPr lang="en-US" altLang="zh-CN" dirty="0"/>
              <a:t> B</a:t>
            </a:r>
            <a:r>
              <a:rPr lang="en-US" altLang="zh-CN" dirty="0" smtClean="0"/>
              <a:t>) {</a:t>
            </a:r>
            <a:br>
              <a:rPr lang="en-US" altLang="zh-CN" dirty="0" smtClean="0"/>
            </a:br>
            <a:r>
              <a:rPr lang="en-US" altLang="zh-CN" dirty="0" smtClean="0"/>
              <a:t>    return </a:t>
            </a:r>
            <a:r>
              <a:rPr lang="en-US" altLang="zh-CN" dirty="0" err="1"/>
              <a:t>sqrt</a:t>
            </a:r>
            <a:r>
              <a:rPr lang="en-US" altLang="zh-CN" dirty="0"/>
              <a:t>((</a:t>
            </a:r>
            <a:r>
              <a:rPr lang="en-US" altLang="zh-CN" dirty="0" err="1"/>
              <a:t>A.x-B.x</a:t>
            </a:r>
            <a:r>
              <a:rPr lang="en-US" altLang="zh-CN" dirty="0"/>
              <a:t>)*(</a:t>
            </a:r>
            <a:r>
              <a:rPr lang="en-US" altLang="zh-CN" dirty="0" err="1"/>
              <a:t>A.x-B.x</a:t>
            </a:r>
            <a:r>
              <a:rPr lang="en-US" altLang="zh-CN" dirty="0"/>
              <a:t>) + (</a:t>
            </a:r>
            <a:r>
              <a:rPr lang="en-US" altLang="zh-CN" dirty="0" err="1"/>
              <a:t>A.y-B.y</a:t>
            </a:r>
            <a:r>
              <a:rPr lang="en-US" altLang="zh-CN" dirty="0"/>
              <a:t>)*(</a:t>
            </a:r>
            <a:r>
              <a:rPr lang="en-US" altLang="zh-CN" dirty="0" err="1"/>
              <a:t>A.y-B.y</a:t>
            </a:r>
            <a:r>
              <a:rPr lang="en-US" altLang="zh-CN" dirty="0" smtClean="0"/>
              <a:t>));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}</a:t>
            </a:r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两点之间的距离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44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用三个点可以确定一个平面</a:t>
            </a:r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400" dirty="0" err="1"/>
              <a:t>struct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Plane{</a:t>
            </a:r>
            <a:br>
              <a:rPr lang="en-US" altLang="zh-CN" sz="2400" dirty="0" smtClean="0"/>
            </a:br>
            <a:r>
              <a:rPr lang="en-US" altLang="zh-CN" sz="2400" dirty="0" smtClean="0"/>
              <a:t>    Point3 </a:t>
            </a:r>
            <a:r>
              <a:rPr lang="en-US" altLang="zh-CN" sz="2400" dirty="0"/>
              <a:t>p1</a:t>
            </a:r>
            <a:r>
              <a:rPr lang="en-US" altLang="zh-CN" sz="2400" dirty="0" smtClean="0"/>
              <a:t>, p2, p3</a:t>
            </a:r>
            <a:r>
              <a:rPr lang="en-US" altLang="zh-CN" sz="2400" dirty="0"/>
              <a:t>;//</a:t>
            </a:r>
            <a:r>
              <a:rPr lang="zh-CN" altLang="en-US" sz="2400" dirty="0"/>
              <a:t>平面上的三个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Plane(){}</a:t>
            </a:r>
            <a:br>
              <a:rPr lang="en-US" altLang="zh-CN" sz="2400" dirty="0" smtClean="0"/>
            </a:br>
            <a:r>
              <a:rPr lang="en-US" altLang="zh-CN" sz="2400" dirty="0" smtClean="0"/>
              <a:t>    Plane(Point3 </a:t>
            </a:r>
            <a:r>
              <a:rPr lang="en-US" altLang="zh-CN" sz="2400" dirty="0"/>
              <a:t>p1,Point3 </a:t>
            </a:r>
            <a:r>
              <a:rPr lang="en-US" altLang="zh-CN" sz="2400" dirty="0" smtClean="0"/>
              <a:t>p2,Point3 p3</a:t>
            </a:r>
            <a:r>
              <a:rPr lang="en-US" altLang="zh-CN" sz="2400" dirty="0"/>
              <a:t>):p1(p1),p2(p2),p3(p3</a:t>
            </a:r>
            <a:r>
              <a:rPr lang="en-US" altLang="zh-CN" sz="2400" dirty="0" smtClean="0"/>
              <a:t>){}</a:t>
            </a:r>
            <a:br>
              <a:rPr lang="en-US" altLang="zh-CN" sz="2400" dirty="0" smtClean="0"/>
            </a:br>
            <a:r>
              <a:rPr lang="en-US" altLang="zh-CN" sz="2400" dirty="0" smtClean="0"/>
              <a:t>};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平面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018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zh-CN" altLang="en-US" dirty="0"/>
              <a:t>平面法向量是垂直于平面的</a:t>
            </a:r>
            <a:r>
              <a:rPr lang="zh-CN" altLang="en-US" dirty="0" smtClean="0"/>
              <a:t>向量。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</a:t>
            </a:r>
            <a:r>
              <a:rPr lang="zh-CN" altLang="en-US" dirty="0" smtClean="0"/>
              <a:t>用</a:t>
            </a:r>
            <a:r>
              <a:rPr lang="zh-CN" altLang="en-US" dirty="0"/>
              <a:t>叉积的概念计算即</a:t>
            </a:r>
            <a:r>
              <a:rPr lang="zh-CN" altLang="en-US" dirty="0" smtClean="0"/>
              <a:t>可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</a:t>
            </a:r>
            <a:r>
              <a:rPr lang="en-US" altLang="zh-CN" dirty="0" smtClean="0"/>
              <a:t>Point3 </a:t>
            </a:r>
            <a:r>
              <a:rPr lang="en-US" altLang="zh-CN" dirty="0" err="1"/>
              <a:t>Pvec</a:t>
            </a:r>
            <a:r>
              <a:rPr lang="en-US" altLang="zh-CN" dirty="0"/>
              <a:t>(Point3 A, Point3 B, Point3 C</a:t>
            </a:r>
            <a:r>
              <a:rPr lang="en-US" altLang="zh-CN" dirty="0" smtClean="0"/>
              <a:t>) {</a:t>
            </a:r>
            <a:br>
              <a:rPr lang="en-US" altLang="zh-CN" dirty="0" smtClean="0"/>
            </a:br>
            <a:r>
              <a:rPr lang="en-US" altLang="zh-CN" dirty="0" smtClean="0"/>
              <a:t>        return </a:t>
            </a:r>
            <a:r>
              <a:rPr lang="en-US" altLang="zh-CN" dirty="0"/>
              <a:t>Cross(B-A,C-A</a:t>
            </a:r>
            <a:r>
              <a:rPr lang="en-US" altLang="zh-CN" dirty="0" smtClean="0"/>
              <a:t>);</a:t>
            </a:r>
            <a:br>
              <a:rPr lang="en-US" altLang="zh-CN" dirty="0" smtClean="0"/>
            </a:br>
            <a:r>
              <a:rPr lang="en-US" altLang="zh-CN" dirty="0" smtClean="0"/>
              <a:t>     }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平面法向量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786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四点共平面</a:t>
            </a:r>
            <a:endParaRPr lang="en-US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两平面平行</a:t>
            </a:r>
            <a:endParaRPr lang="en-US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两平面</a:t>
            </a:r>
            <a:r>
              <a:rPr lang="zh-CN" altLang="en-US" dirty="0" smtClean="0"/>
              <a:t>垂直</a:t>
            </a:r>
            <a:endParaRPr lang="zh-CN" altLang="en-US" dirty="0"/>
          </a:p>
          <a:p>
            <a:pPr marL="109728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平面的有关问题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4963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l"/>
            </a:pPr>
            <a:r>
              <a:rPr lang="zh-CN" altLang="en-US" sz="3400" dirty="0"/>
              <a:t>直线和平面有三种关系：直线在平面上、直线和平面平行、直线和平面有交点。</a:t>
            </a:r>
          </a:p>
          <a:p>
            <a:pPr>
              <a:buFont typeface="Wingdings" charset="2"/>
              <a:buChar char="l"/>
            </a:pPr>
            <a:r>
              <a:rPr lang="zh-CN" altLang="en-US" sz="3400" dirty="0"/>
              <a:t>一个平面，可以用平面</a:t>
            </a:r>
            <a:r>
              <a:rPr lang="en-US" altLang="zh-CN" sz="3400" dirty="0"/>
              <a:t>f</a:t>
            </a:r>
            <a:r>
              <a:rPr lang="zh-CN" altLang="en-US" sz="3400" dirty="0"/>
              <a:t>上的一点</a:t>
            </a:r>
            <a:r>
              <a:rPr lang="en-US" altLang="zh-CN" sz="3400" dirty="0"/>
              <a:t>f.p1</a:t>
            </a:r>
            <a:r>
              <a:rPr lang="zh-CN" altLang="en-US" sz="3400" dirty="0"/>
              <a:t>，以及平面的法向量</a:t>
            </a:r>
            <a:r>
              <a:rPr lang="en-US" altLang="zh-CN" sz="3400" dirty="0"/>
              <a:t>v</a:t>
            </a:r>
            <a:r>
              <a:rPr lang="zh-CN" altLang="en-US" sz="3400" dirty="0"/>
              <a:t>来决定。直线</a:t>
            </a:r>
            <a:r>
              <a:rPr lang="en-US" altLang="zh-CN" sz="3400" dirty="0"/>
              <a:t>u</a:t>
            </a:r>
            <a:r>
              <a:rPr lang="zh-CN" altLang="en-US" sz="3400" dirty="0"/>
              <a:t>用两点</a:t>
            </a:r>
            <a:r>
              <a:rPr lang="en-US" altLang="zh-CN" sz="3400" dirty="0"/>
              <a:t>u.p1</a:t>
            </a:r>
            <a:r>
              <a:rPr lang="zh-CN" altLang="en-US" sz="3400" dirty="0"/>
              <a:t>和 </a:t>
            </a:r>
            <a:r>
              <a:rPr lang="en-US" altLang="zh-CN" sz="3400" dirty="0"/>
              <a:t>u.p2</a:t>
            </a:r>
            <a:r>
              <a:rPr lang="zh-CN" altLang="en-US" sz="3400" dirty="0"/>
              <a:t>决定</a:t>
            </a:r>
            <a:r>
              <a:rPr lang="zh-CN" altLang="en-US" sz="3400" dirty="0" smtClean="0"/>
              <a:t>。</a:t>
            </a:r>
            <a:r>
              <a:rPr lang="en-US" altLang="zh-CN" sz="3400" dirty="0" smtClean="0"/>
              <a:t/>
            </a:r>
            <a:br>
              <a:rPr lang="en-US" altLang="zh-CN" sz="3400" dirty="0" smtClean="0"/>
            </a:br>
            <a:r>
              <a:rPr lang="en-US" altLang="zh-CN" sz="3400" dirty="0" smtClean="0"/>
              <a:t>// </a:t>
            </a:r>
            <a:r>
              <a:rPr lang="zh-CN" altLang="en-US" sz="3400" dirty="0" smtClean="0"/>
              <a:t>计算直线与平面的交点，返回交点的个数</a:t>
            </a:r>
            <a:r>
              <a:rPr lang="en-US" altLang="zh-CN" sz="3400" dirty="0"/>
              <a:t/>
            </a:r>
            <a:br>
              <a:rPr lang="en-US" altLang="zh-CN" sz="3400" dirty="0"/>
            </a:b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Line_cross_plane</a:t>
            </a:r>
            <a:r>
              <a:rPr lang="en-US" altLang="zh-CN" sz="2800" dirty="0"/>
              <a:t>(Line3 </a:t>
            </a:r>
            <a:r>
              <a:rPr lang="en-US" altLang="zh-CN" sz="2800" dirty="0" err="1"/>
              <a:t>u,Plane</a:t>
            </a:r>
            <a:r>
              <a:rPr lang="en-US" altLang="zh-CN" sz="2800" dirty="0"/>
              <a:t> f,Point3 &amp;p</a:t>
            </a:r>
            <a:r>
              <a:rPr lang="en-US" altLang="zh-CN" sz="2800" dirty="0" smtClean="0"/>
              <a:t>){</a:t>
            </a:r>
            <a:br>
              <a:rPr lang="en-US" altLang="zh-CN" sz="2800" dirty="0" smtClean="0"/>
            </a:br>
            <a:r>
              <a:rPr lang="en-US" altLang="zh-CN" sz="2800" dirty="0" smtClean="0"/>
              <a:t>    Point3 </a:t>
            </a:r>
            <a:r>
              <a:rPr lang="en-US" altLang="zh-CN" sz="2800" dirty="0"/>
              <a:t>v = </a:t>
            </a:r>
            <a:r>
              <a:rPr lang="en-US" altLang="zh-CN" sz="2800" dirty="0" err="1"/>
              <a:t>Pvec</a:t>
            </a:r>
            <a:r>
              <a:rPr lang="en-US" altLang="zh-CN" sz="2800" dirty="0"/>
              <a:t>(f);                           //</a:t>
            </a:r>
            <a:r>
              <a:rPr lang="zh-CN" altLang="en-US" sz="2800" dirty="0"/>
              <a:t>平面的法</a:t>
            </a:r>
            <a:r>
              <a:rPr lang="zh-CN" altLang="en-US" sz="2800" dirty="0" smtClean="0"/>
              <a:t>向量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double x = Dot(v, u.p2-f.p1</a:t>
            </a:r>
            <a:r>
              <a:rPr lang="en-US" altLang="zh-CN" sz="2800" dirty="0" smtClean="0"/>
              <a:t>); </a:t>
            </a:r>
            <a:br>
              <a:rPr lang="en-US" altLang="zh-CN" sz="2800" dirty="0" smtClean="0"/>
            </a:br>
            <a:r>
              <a:rPr lang="en-US" altLang="zh-CN" sz="2800" dirty="0" smtClean="0"/>
              <a:t>    double </a:t>
            </a:r>
            <a:r>
              <a:rPr lang="en-US" altLang="zh-CN" sz="2800" dirty="0"/>
              <a:t>y = Dot(v, u.p1-f.p1</a:t>
            </a:r>
            <a:r>
              <a:rPr lang="en-US" altLang="zh-CN" sz="2800" dirty="0" smtClean="0"/>
              <a:t>); 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</a:t>
            </a:r>
            <a:r>
              <a:rPr lang="en-US" altLang="zh-CN" sz="2800" dirty="0"/>
              <a:t>double d = x-y</a:t>
            </a:r>
            <a:r>
              <a:rPr lang="en-US" altLang="zh-CN" sz="2800" dirty="0" smtClean="0"/>
              <a:t>;</a:t>
            </a:r>
            <a:br>
              <a:rPr lang="en-US" altLang="zh-CN" sz="2800" dirty="0" smtClean="0"/>
            </a:br>
            <a:r>
              <a:rPr lang="en-US" altLang="zh-CN" sz="2800" dirty="0" smtClean="0"/>
              <a:t>    </a:t>
            </a:r>
            <a:r>
              <a:rPr lang="en-US" altLang="zh-CN" sz="2800" dirty="0"/>
              <a:t>if(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(x) == 0 &amp;&amp; 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(y) == 0) return -1;   //-1</a:t>
            </a:r>
            <a:r>
              <a:rPr lang="zh-CN" altLang="en-US" sz="2800" dirty="0"/>
              <a:t>：</a:t>
            </a:r>
            <a:r>
              <a:rPr lang="en-US" altLang="zh-CN" sz="2800" dirty="0"/>
              <a:t>v</a:t>
            </a:r>
            <a:r>
              <a:rPr lang="zh-CN" altLang="en-US" sz="2800" dirty="0"/>
              <a:t>在</a:t>
            </a:r>
            <a:r>
              <a:rPr lang="en-US" altLang="zh-CN" sz="2800" dirty="0"/>
              <a:t>f</a:t>
            </a:r>
            <a:r>
              <a:rPr lang="zh-CN" altLang="en-US" sz="2800" dirty="0" smtClean="0"/>
              <a:t>上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if(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(d) == 0) return 0;                      //0</a:t>
            </a:r>
            <a:r>
              <a:rPr lang="zh-CN" altLang="en-US" sz="2800" dirty="0"/>
              <a:t>：</a:t>
            </a:r>
            <a:r>
              <a:rPr lang="en-US" altLang="zh-CN" sz="2800" dirty="0"/>
              <a:t>v</a:t>
            </a:r>
            <a:r>
              <a:rPr lang="zh-CN" altLang="en-US" sz="2800" dirty="0"/>
              <a:t>与</a:t>
            </a:r>
            <a:r>
              <a:rPr lang="en-US" altLang="zh-CN" sz="2800" dirty="0"/>
              <a:t>f</a:t>
            </a:r>
            <a:r>
              <a:rPr lang="zh-CN" altLang="en-US" sz="2800" dirty="0" smtClean="0"/>
              <a:t>平行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p </a:t>
            </a:r>
            <a:r>
              <a:rPr lang="en-US" altLang="zh-CN" sz="2800" dirty="0"/>
              <a:t>= ((u.p1 * x)-(u.p2 * y))/d;                //v</a:t>
            </a:r>
            <a:r>
              <a:rPr lang="zh-CN" altLang="en-US" sz="2800" dirty="0"/>
              <a:t>与</a:t>
            </a:r>
            <a:r>
              <a:rPr lang="en-US" altLang="zh-CN" sz="2800" dirty="0"/>
              <a:t>f</a:t>
            </a:r>
            <a:r>
              <a:rPr lang="zh-CN" altLang="en-US" sz="2800" dirty="0" smtClean="0"/>
              <a:t>相交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return </a:t>
            </a:r>
            <a:r>
              <a:rPr lang="en-US" altLang="zh-CN" sz="2800" dirty="0"/>
              <a:t>1</a:t>
            </a:r>
            <a:r>
              <a:rPr lang="en-US" altLang="zh-CN" sz="2800" dirty="0" smtClean="0"/>
              <a:t>;</a:t>
            </a:r>
            <a:br>
              <a:rPr lang="en-US" altLang="zh-CN" sz="2800" dirty="0" smtClean="0"/>
            </a:br>
            <a:r>
              <a:rPr lang="en-US" altLang="zh-CN" sz="2800" dirty="0" smtClean="0"/>
              <a:t>}</a:t>
            </a:r>
            <a:endParaRPr lang="en-US" altLang="zh-CN" sz="2800" dirty="0"/>
          </a:p>
          <a:p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直线和平面的交点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9761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四面体的有向体积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四面体的体积等于底面三角形面积乘以高的</a:t>
            </a:r>
            <a:r>
              <a:rPr lang="en-US" altLang="zh-CN" dirty="0" smtClean="0"/>
              <a:t>1/3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//</a:t>
            </a:r>
            <a:r>
              <a:rPr lang="zh-CN" altLang="en-US" dirty="0" smtClean="0"/>
              <a:t>四面体有向体积*</a:t>
            </a:r>
            <a:r>
              <a:rPr lang="en-US" altLang="zh-CN" dirty="0" smtClean="0"/>
              <a:t>6</a:t>
            </a:r>
            <a:br>
              <a:rPr lang="en-US" altLang="zh-CN" dirty="0" smtClean="0"/>
            </a:br>
            <a:r>
              <a:rPr lang="en-US" altLang="zh-CN" dirty="0" smtClean="0"/>
              <a:t>double volume4(Point3 a, Point3 b, Point3 c, Point3 d) {</a:t>
            </a:r>
            <a:br>
              <a:rPr lang="en-US" altLang="zh-CN" dirty="0" smtClean="0"/>
            </a:br>
            <a:r>
              <a:rPr lang="en-US" altLang="zh-CN" dirty="0" smtClean="0"/>
              <a:t>	return Dot(Cross(b-a, c-a), d-a);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最小球覆盖问题：给定</a:t>
            </a:r>
            <a:r>
              <a:rPr lang="en-US" altLang="zh-CN" dirty="0"/>
              <a:t>n</a:t>
            </a:r>
            <a:r>
              <a:rPr lang="zh-CN" altLang="en-US" dirty="0"/>
              <a:t>个点的三维坐标，求一个半径最小的球，把</a:t>
            </a:r>
            <a:r>
              <a:rPr lang="en-US" altLang="zh-CN" dirty="0"/>
              <a:t>n</a:t>
            </a:r>
            <a:r>
              <a:rPr lang="zh-CN" altLang="en-US" dirty="0"/>
              <a:t>个点全部包围进来。</a:t>
            </a:r>
          </a:p>
          <a:p>
            <a:pPr>
              <a:buFont typeface="Wingdings" charset="2"/>
              <a:buChar char="l"/>
            </a:pPr>
            <a:r>
              <a:rPr lang="zh-CN" altLang="en-US" dirty="0"/>
              <a:t>和最小圆覆盖一样，最小球覆盖问题也有两种解法：几何算法、模拟退火算法。</a:t>
            </a:r>
          </a:p>
          <a:p>
            <a:pPr marL="109728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最小球覆盖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190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模拟退火</a:t>
            </a:r>
            <a:r>
              <a:rPr lang="zh-CN" altLang="en-US" dirty="0" smtClean="0"/>
              <a:t>解法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en-US" altLang="zh-CN" sz="2600" dirty="0" smtClean="0"/>
              <a:t>    </a:t>
            </a:r>
            <a:r>
              <a:rPr lang="zh-CN" altLang="en-US" dirty="0" smtClean="0"/>
              <a:t>如果数据规模较小，可以用模拟退火算法求最小球覆盖。代码和最小圆覆盖的程序几乎一样，只需加上对坐标</a:t>
            </a:r>
            <a:r>
              <a:rPr lang="en-US" altLang="zh-CN" dirty="0" smtClean="0"/>
              <a:t>z</a:t>
            </a:r>
            <a:r>
              <a:rPr lang="zh-CN" altLang="en-US" dirty="0" smtClean="0"/>
              <a:t>的处理即可。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几何</a:t>
            </a:r>
            <a:r>
              <a:rPr lang="zh-CN" altLang="en-US" dirty="0" smtClean="0"/>
              <a:t>解法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en-US" altLang="zh-CN" sz="2600" dirty="0" smtClean="0"/>
              <a:t>    </a:t>
            </a:r>
            <a:r>
              <a:rPr lang="zh-CN" altLang="en-US" dirty="0" smtClean="0"/>
              <a:t>和最小圆覆盖增量法的思路类似，最小球覆盖也可以由一些点来确定。一个三维空间的球，需要</a:t>
            </a:r>
            <a:r>
              <a:rPr lang="en-US" altLang="zh-CN" dirty="0" smtClean="0"/>
              <a:t>1~4</a:t>
            </a:r>
            <a:r>
              <a:rPr lang="zh-CN" altLang="en-US" dirty="0" smtClean="0"/>
              <a:t>个点来确定。可以从一个点开始，每次加入一个新的点，更新最小球，直到扩展到全部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个点。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最小球覆盖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650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三维凸包问题：给定三维空间的一些点，找到包含这些点的最小凸多面体。</a:t>
            </a:r>
            <a:endParaRPr lang="en-US" altLang="zh-CN" dirty="0"/>
          </a:p>
          <a:p>
            <a:pPr>
              <a:buFont typeface="Wingdings" charset="2"/>
              <a:buChar char="l"/>
            </a:pPr>
            <a:r>
              <a:rPr lang="zh-CN" altLang="en-US" dirty="0"/>
              <a:t>三维凸包问题是二维凸包问题的扩展，它是一个比较难</a:t>
            </a:r>
            <a:r>
              <a:rPr lang="zh-CN" altLang="en-US" dirty="0" smtClean="0"/>
              <a:t>的问题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三维凸包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55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dirty="0"/>
              <a:t>暴力法：枚举任意</a:t>
            </a:r>
            <a:r>
              <a:rPr lang="en-US" altLang="zh-CN" dirty="0"/>
              <a:t>3</a:t>
            </a:r>
            <a:r>
              <a:rPr lang="zh-CN" altLang="en-US" dirty="0"/>
              <a:t>个点组成的三角形，判断其它点是否都在三角形构成的平面的一侧，如果是，则这个三角形是凸包的一个面。</a:t>
            </a:r>
          </a:p>
          <a:p>
            <a:pPr>
              <a:buFont typeface="Wingdings" charset="2"/>
              <a:buChar char="l"/>
            </a:pPr>
            <a:r>
              <a:rPr lang="zh-CN" altLang="en-US" dirty="0"/>
              <a:t>增量法求三维凸包。算法的思想和最小圆覆盖的增量法有些类似，即把点一个个加入到凸包中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首先</a:t>
            </a:r>
            <a:r>
              <a:rPr lang="zh-CN" altLang="en-US" dirty="0"/>
              <a:t>找到</a:t>
            </a:r>
            <a:r>
              <a:rPr lang="en-US" altLang="zh-CN" dirty="0"/>
              <a:t>4</a:t>
            </a:r>
            <a:r>
              <a:rPr lang="zh-CN" altLang="en-US" dirty="0"/>
              <a:t>个不共线、不共面的点，一起构成一个四面体，这是初始凸包，然后依次检查其它点，看这个点是否能在原凸包的基础上，构成新的凸包</a:t>
            </a:r>
            <a:r>
              <a:rPr lang="zh-CN" altLang="en-US" dirty="0" smtClean="0"/>
              <a:t>。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三维凸包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216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计算几何综合习题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ZOJ </a:t>
            </a:r>
            <a:r>
              <a:rPr kumimoji="1" lang="en-US" altLang="zh-CN" dirty="0" smtClean="0"/>
              <a:t>1453</a:t>
            </a:r>
          </a:p>
          <a:p>
            <a:r>
              <a:rPr kumimoji="1" lang="en-US" altLang="zh-CN" dirty="0" smtClean="0"/>
              <a:t>ZOJ 1560</a:t>
            </a:r>
          </a:p>
          <a:p>
            <a:r>
              <a:rPr kumimoji="1" lang="en-US" altLang="zh-CN" dirty="0" smtClean="0"/>
              <a:t>ZOJ 2167</a:t>
            </a:r>
            <a:endParaRPr kumimoji="1" lang="en-US" altLang="zh-CN" dirty="0" smtClean="0"/>
          </a:p>
          <a:p>
            <a:r>
              <a:rPr kumimoji="1" lang="en-US" altLang="zh-CN" dirty="0" smtClean="0"/>
              <a:t>ZOJ 2347</a:t>
            </a:r>
          </a:p>
          <a:p>
            <a:r>
              <a:rPr kumimoji="1" lang="en-US" altLang="zh-CN" dirty="0" smtClean="0"/>
              <a:t>ZOJ 2819</a:t>
            </a:r>
          </a:p>
          <a:p>
            <a:r>
              <a:rPr kumimoji="1" lang="en-US" altLang="zh-CN" dirty="0" smtClean="0"/>
              <a:t>ZOJ 3015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290302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有大小有方向的量，称为向量（矢量）。只有大小而没有方向的量，称为标量。</a:t>
            </a:r>
          </a:p>
          <a:p>
            <a:r>
              <a:rPr lang="zh-CN" altLang="en-US" dirty="0"/>
              <a:t>把向量看成从原点</a:t>
            </a:r>
            <a:r>
              <a:rPr lang="en-US" altLang="zh-CN" dirty="0"/>
              <a:t>(0, 0)</a:t>
            </a:r>
            <a:r>
              <a:rPr lang="zh-CN" altLang="en-US" dirty="0"/>
              <a:t>指向点</a:t>
            </a:r>
            <a:r>
              <a:rPr lang="en-US" altLang="zh-CN" dirty="0"/>
              <a:t>(x, y)</a:t>
            </a:r>
            <a:r>
              <a:rPr lang="zh-CN" altLang="en-US" dirty="0"/>
              <a:t>的一个有向线段。向量的表示，在形式上与点的表示完全一样：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err="1"/>
              <a:t>typedef</a:t>
            </a:r>
            <a:r>
              <a:rPr lang="en-US" altLang="zh-CN" dirty="0"/>
              <a:t> Point Vector;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向量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170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）加：点与点的加法运算没有意义；点与向量相加得到另一个点</a:t>
            </a:r>
            <a:r>
              <a:rPr lang="zh-CN" altLang="en-US" sz="2800" dirty="0" smtClean="0"/>
              <a:t>；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向量</a:t>
            </a:r>
            <a:r>
              <a:rPr lang="zh-CN" altLang="en-US" sz="2800" dirty="0" smtClean="0"/>
              <a:t>与向量相加得到另外一个向量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	Point </a:t>
            </a:r>
            <a:r>
              <a:rPr lang="en-US" altLang="zh-CN" sz="2800" dirty="0"/>
              <a:t>operator + (Point B</a:t>
            </a:r>
            <a:r>
              <a:rPr lang="en-US" altLang="zh-CN" sz="2800" dirty="0" smtClean="0"/>
              <a:t>) {</a:t>
            </a:r>
            <a:br>
              <a:rPr lang="en-US" altLang="zh-CN" sz="2800" dirty="0" smtClean="0"/>
            </a:br>
            <a:r>
              <a:rPr lang="en-US" altLang="zh-CN" sz="2800" dirty="0" smtClean="0"/>
              <a:t>	    return  </a:t>
            </a:r>
            <a:r>
              <a:rPr lang="en-US" altLang="zh-CN" sz="2800" dirty="0"/>
              <a:t>Point(</a:t>
            </a:r>
            <a:r>
              <a:rPr lang="en-US" altLang="zh-CN" sz="2800" dirty="0" err="1"/>
              <a:t>x+B.x,y+B.y</a:t>
            </a:r>
            <a:r>
              <a:rPr lang="en-US" altLang="zh-CN" sz="2800" dirty="0" smtClean="0"/>
              <a:t>);</a:t>
            </a:r>
            <a:br>
              <a:rPr lang="en-US" altLang="zh-CN" sz="2800" dirty="0" smtClean="0"/>
            </a:br>
            <a:r>
              <a:rPr lang="en-US" altLang="zh-CN" sz="2800" dirty="0" smtClean="0"/>
              <a:t>	}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）减：两个点的差是一个向量；向量</a:t>
            </a:r>
            <a:r>
              <a:rPr lang="en-US" altLang="zh-CN" sz="2800" dirty="0"/>
              <a:t>A</a:t>
            </a:r>
            <a:r>
              <a:rPr lang="zh-CN" altLang="en-US" sz="2800" dirty="0"/>
              <a:t>减</a:t>
            </a:r>
            <a:r>
              <a:rPr lang="en-US" altLang="zh-CN" sz="2800" dirty="0"/>
              <a:t>B</a:t>
            </a:r>
            <a:r>
              <a:rPr lang="zh-CN" altLang="en-US" sz="2800" dirty="0"/>
              <a:t>，得到由</a:t>
            </a:r>
            <a:r>
              <a:rPr lang="en-US" altLang="zh-CN" sz="2800" dirty="0"/>
              <a:t>B</a:t>
            </a:r>
            <a:r>
              <a:rPr lang="zh-CN" altLang="en-US" sz="2800" dirty="0"/>
              <a:t>指向</a:t>
            </a:r>
            <a:r>
              <a:rPr lang="en-US" altLang="zh-CN" sz="2800" dirty="0"/>
              <a:t>A</a:t>
            </a:r>
            <a:r>
              <a:rPr lang="zh-CN" altLang="en-US" sz="2800" dirty="0"/>
              <a:t>的向量</a:t>
            </a:r>
            <a:r>
              <a:rPr lang="zh-CN" altLang="en-US" sz="2800" dirty="0" smtClean="0"/>
              <a:t>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	Point </a:t>
            </a:r>
            <a:r>
              <a:rPr lang="en-US" altLang="zh-CN" sz="2800" dirty="0"/>
              <a:t>operator - (Point B</a:t>
            </a:r>
            <a:r>
              <a:rPr lang="en-US" altLang="zh-CN" sz="2800" dirty="0" smtClean="0"/>
              <a:t>) {</a:t>
            </a:r>
            <a:br>
              <a:rPr lang="en-US" altLang="zh-CN" sz="2800" dirty="0" smtClean="0"/>
            </a:br>
            <a:r>
              <a:rPr lang="en-US" altLang="zh-CN" sz="2800" dirty="0" smtClean="0"/>
              <a:t>	    return </a:t>
            </a:r>
            <a:r>
              <a:rPr lang="en-US" altLang="zh-CN" sz="2800" dirty="0"/>
              <a:t>Point(x-</a:t>
            </a:r>
            <a:r>
              <a:rPr lang="en-US" altLang="zh-CN" sz="2800" dirty="0" err="1"/>
              <a:t>B.x,y</a:t>
            </a:r>
            <a:r>
              <a:rPr lang="en-US" altLang="zh-CN" sz="2800" dirty="0"/>
              <a:t>-</a:t>
            </a:r>
            <a:r>
              <a:rPr lang="en-US" altLang="zh-CN" sz="2800" dirty="0" err="1"/>
              <a:t>B.y</a:t>
            </a:r>
            <a:r>
              <a:rPr lang="en-US" altLang="zh-CN" sz="2800" dirty="0" smtClean="0"/>
              <a:t>);</a:t>
            </a:r>
            <a:br>
              <a:rPr lang="en-US" altLang="zh-CN" sz="2800" dirty="0" smtClean="0"/>
            </a:br>
            <a:r>
              <a:rPr lang="en-US" altLang="zh-CN" sz="2800" dirty="0" smtClean="0"/>
              <a:t>	}</a:t>
            </a:r>
            <a:endParaRPr lang="en-US" altLang="zh-CN" sz="2800" dirty="0"/>
          </a:p>
          <a:p>
            <a:pPr marL="0" indent="0" algn="ctr">
              <a:buNone/>
            </a:pP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800" dirty="0" smtClean="0"/>
              <a:t> 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向量的运算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902324"/>
            <a:ext cx="4076700" cy="1238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99643" y="6141156"/>
            <a:ext cx="97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向量加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6622" y="6141156"/>
            <a:ext cx="97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向量减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668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）乘：向量与实数相乘得到等比例放大的向量。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Point operator * (double k){return Point(x*</a:t>
            </a:r>
            <a:r>
              <a:rPr lang="en-US" altLang="zh-CN" sz="2800" dirty="0" err="1"/>
              <a:t>k,y</a:t>
            </a:r>
            <a:r>
              <a:rPr lang="en-US" altLang="zh-CN" sz="2800" dirty="0"/>
              <a:t>*k);}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）除：向量与实数相除得到等比例缩小的向量。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Point operator / (double k){return Point(x/k</a:t>
            </a:r>
            <a:r>
              <a:rPr lang="en-US" altLang="zh-CN" sz="2800" dirty="0" smtClean="0"/>
              <a:t>, y/k</a:t>
            </a:r>
            <a:r>
              <a:rPr lang="en-US" altLang="zh-CN" sz="2800" dirty="0"/>
              <a:t>);}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）等于：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 err="1"/>
              <a:t>bool</a:t>
            </a:r>
            <a:r>
              <a:rPr lang="en-US" altLang="zh-CN" sz="2800" dirty="0"/>
              <a:t> operator == (Point B){</a:t>
            </a:r>
          </a:p>
          <a:p>
            <a:pPr marL="0" indent="0">
              <a:buNone/>
            </a:pPr>
            <a:r>
              <a:rPr lang="en-US" altLang="zh-CN" sz="2800" dirty="0"/>
              <a:t>               return 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(x-</a:t>
            </a:r>
            <a:r>
              <a:rPr lang="en-US" altLang="zh-CN" sz="2800" dirty="0" err="1"/>
              <a:t>B.x</a:t>
            </a:r>
            <a:r>
              <a:rPr lang="en-US" altLang="zh-CN" sz="2800" dirty="0"/>
              <a:t>)==0 &amp;&amp; </a:t>
            </a:r>
            <a:r>
              <a:rPr lang="en-US" altLang="zh-CN" sz="2800" dirty="0" err="1"/>
              <a:t>sgn</a:t>
            </a:r>
            <a:r>
              <a:rPr lang="en-US" altLang="zh-CN" sz="2800" dirty="0"/>
              <a:t>(y-</a:t>
            </a:r>
            <a:r>
              <a:rPr lang="en-US" altLang="zh-CN" sz="2800" dirty="0" err="1"/>
              <a:t>B.y</a:t>
            </a:r>
            <a:r>
              <a:rPr lang="en-US" altLang="zh-CN" sz="2800" dirty="0"/>
              <a:t>)==0;</a:t>
            </a:r>
          </a:p>
          <a:p>
            <a:pPr marL="0" indent="0">
              <a:buNone/>
            </a:pPr>
            <a:r>
              <a:rPr lang="en-US" altLang="zh-CN" sz="2800" dirty="0"/>
              <a:t>          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向量的运算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718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l"/>
            </a:pPr>
            <a:r>
              <a:rPr lang="zh-CN" altLang="en-US" sz="2400" dirty="0"/>
              <a:t>向量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的点积为</a:t>
            </a:r>
            <a:r>
              <a:rPr lang="en-US" altLang="zh-CN" sz="2400" i="1" dirty="0"/>
              <a:t>A•B</a:t>
            </a:r>
            <a:r>
              <a:rPr lang="zh-CN" altLang="en-US" sz="2400" dirty="0"/>
              <a:t>，定义</a:t>
            </a:r>
          </a:p>
          <a:p>
            <a:pPr marL="0" indent="0">
              <a:buNone/>
            </a:pPr>
            <a:r>
              <a:rPr lang="en-US" altLang="zh-CN" sz="2400" i="1" dirty="0"/>
              <a:t>	A•B = |A| |B| </a:t>
            </a:r>
            <a:r>
              <a:rPr lang="en-US" altLang="zh-CN" sz="2400" i="1" dirty="0" err="1"/>
              <a:t>cos</a:t>
            </a:r>
            <a:r>
              <a:rPr lang="el-GR" altLang="zh-CN" sz="2400" i="1" dirty="0"/>
              <a:t>θ</a:t>
            </a:r>
            <a:endParaRPr lang="en-US" altLang="zh-CN" sz="2400" i="1" dirty="0"/>
          </a:p>
          <a:p>
            <a:pPr marL="0" indent="0">
              <a:buNone/>
            </a:pPr>
            <a:endParaRPr lang="en-US" altLang="zh-CN" sz="2400" i="1" dirty="0"/>
          </a:p>
          <a:p>
            <a:pPr marL="0" indent="0">
              <a:buNone/>
            </a:pPr>
            <a:endParaRPr lang="en-US" altLang="zh-CN" sz="2400" i="1" dirty="0"/>
          </a:p>
          <a:p>
            <a:pPr marL="0" indent="0">
              <a:buNone/>
            </a:pPr>
            <a:r>
              <a:rPr lang="en-US" altLang="zh-CN" sz="2400" dirty="0"/>
              <a:t>double Dot(Vector </a:t>
            </a:r>
            <a:r>
              <a:rPr lang="en-US" altLang="zh-CN" sz="2400" dirty="0" err="1"/>
              <a:t>A,Vector</a:t>
            </a:r>
            <a:r>
              <a:rPr lang="en-US" altLang="zh-CN" sz="2400" dirty="0"/>
              <a:t> B</a:t>
            </a:r>
            <a:r>
              <a:rPr lang="en-US" altLang="zh-CN" sz="2400" dirty="0" smtClean="0"/>
              <a:t>){</a:t>
            </a:r>
            <a:br>
              <a:rPr lang="en-US" altLang="zh-CN" sz="2400" dirty="0" smtClean="0"/>
            </a:br>
            <a:r>
              <a:rPr lang="en-US" altLang="zh-CN" sz="2400" dirty="0" smtClean="0"/>
              <a:t>    return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</a:t>
            </a:r>
            <a:r>
              <a:rPr lang="en-US" altLang="zh-CN" sz="2400" dirty="0"/>
              <a:t> + 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</a:t>
            </a:r>
            <a:r>
              <a:rPr lang="en-US" altLang="zh-CN" sz="2400" dirty="0" smtClean="0"/>
              <a:t>;</a:t>
            </a:r>
            <a:br>
              <a:rPr lang="en-US" altLang="zh-CN" sz="2400" dirty="0" smtClean="0"/>
            </a:br>
            <a:r>
              <a:rPr lang="en-US" altLang="zh-CN" sz="2400" dirty="0" smtClean="0"/>
              <a:t>}</a:t>
            </a:r>
            <a:endParaRPr lang="en-US" altLang="zh-CN" sz="2400" dirty="0"/>
          </a:p>
          <a:p>
            <a:pPr marL="0" indent="0">
              <a:buNone/>
            </a:pPr>
            <a:endParaRPr lang="el-GR" altLang="zh-CN" sz="2400" dirty="0"/>
          </a:p>
          <a:p>
            <a:pPr marL="109728" indent="0"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点积</a:t>
            </a:r>
            <a:endParaRPr kumimoji="1" lang="zh-CN" altLang="en-US" dirty="0"/>
          </a:p>
        </p:txBody>
      </p:sp>
      <p:pic>
        <p:nvPicPr>
          <p:cNvPr id="4" name="Picture 2" descr="C:\Users\luo\AppData\Local\Temp\ksohtml15192\wps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0" y="1804141"/>
            <a:ext cx="3312368" cy="20590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819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微风">
  <a:themeElements>
    <a:clrScheme name="微风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微风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微风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微风.thmx</Template>
  <TotalTime>33773</TotalTime>
  <Words>2593</Words>
  <Application>Microsoft Macintosh PowerPoint</Application>
  <PresentationFormat>全屏显示(4:3)</PresentationFormat>
  <Paragraphs>291</Paragraphs>
  <Slides>59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微风</vt:lpstr>
      <vt:lpstr>ACM-ICPC程序设计竞赛基础</vt:lpstr>
      <vt:lpstr>计算几何学习大纲</vt:lpstr>
      <vt:lpstr>计算精度</vt:lpstr>
      <vt:lpstr>点和向量</vt:lpstr>
      <vt:lpstr>两点之间的距离</vt:lpstr>
      <vt:lpstr>向量</vt:lpstr>
      <vt:lpstr>向量的运算</vt:lpstr>
      <vt:lpstr>向量的运算</vt:lpstr>
      <vt:lpstr>点积</vt:lpstr>
      <vt:lpstr>点积的应用</vt:lpstr>
      <vt:lpstr>叉积</vt:lpstr>
      <vt:lpstr>叉积的基本应用</vt:lpstr>
      <vt:lpstr>叉积的基本应用</vt:lpstr>
      <vt:lpstr>直线的表示</vt:lpstr>
      <vt:lpstr>直线的表示</vt:lpstr>
      <vt:lpstr>点和直线的位置关系</vt:lpstr>
      <vt:lpstr>点到直线的距离</vt:lpstr>
      <vt:lpstr>点在直线上的投影</vt:lpstr>
      <vt:lpstr>点关于直线的对称点</vt:lpstr>
      <vt:lpstr>点到线段的距离</vt:lpstr>
      <vt:lpstr>两条直线的位置关系</vt:lpstr>
      <vt:lpstr>两条直线的交点</vt:lpstr>
      <vt:lpstr>判断两个线段是否相交</vt:lpstr>
      <vt:lpstr>求两条线段的交点</vt:lpstr>
      <vt:lpstr>判断点在多边形内部</vt:lpstr>
      <vt:lpstr>判断点在多边形内部</vt:lpstr>
      <vt:lpstr>求多边形面积</vt:lpstr>
      <vt:lpstr>凸包</vt:lpstr>
      <vt:lpstr>幻灯片 29</vt:lpstr>
      <vt:lpstr>最近点对</vt:lpstr>
      <vt:lpstr>合并时有两种情况</vt:lpstr>
      <vt:lpstr>旋转卡壳</vt:lpstr>
      <vt:lpstr>旋转卡壳算法</vt:lpstr>
      <vt:lpstr>半平面交</vt:lpstr>
      <vt:lpstr>半平面交算法</vt:lpstr>
      <vt:lpstr>圆</vt:lpstr>
      <vt:lpstr>点和圆的关系</vt:lpstr>
      <vt:lpstr>直线和圆的关系</vt:lpstr>
      <vt:lpstr>线段和圆的关系</vt:lpstr>
      <vt:lpstr>直线和圆的交点</vt:lpstr>
      <vt:lpstr>最小圆覆盖</vt:lpstr>
      <vt:lpstr>几何算法</vt:lpstr>
      <vt:lpstr>增量法求最小圆覆盖</vt:lpstr>
      <vt:lpstr>三维几何</vt:lpstr>
      <vt:lpstr>三维点积</vt:lpstr>
      <vt:lpstr>点积的基本应用</vt:lpstr>
      <vt:lpstr>三维叉积</vt:lpstr>
      <vt:lpstr>三角形面积</vt:lpstr>
      <vt:lpstr>点和线的有关问题</vt:lpstr>
      <vt:lpstr>平面</vt:lpstr>
      <vt:lpstr>平面法向量</vt:lpstr>
      <vt:lpstr>平面的有关问题</vt:lpstr>
      <vt:lpstr>直线和平面的交点</vt:lpstr>
      <vt:lpstr>四面体的有向体积</vt:lpstr>
      <vt:lpstr>最小球覆盖</vt:lpstr>
      <vt:lpstr>最小球覆盖</vt:lpstr>
      <vt:lpstr>三维凸包</vt:lpstr>
      <vt:lpstr>三维凸包</vt:lpstr>
      <vt:lpstr>计算几何综合习题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ACM-ICPC程序设计竞赛基础</dc:title>
  <dc:creator>Hu Yuli</dc:creator>
  <cp:lastModifiedBy>huyl</cp:lastModifiedBy>
  <cp:revision>498</cp:revision>
  <dcterms:created xsi:type="dcterms:W3CDTF">2022-02-22T13:23:58Z</dcterms:created>
  <dcterms:modified xsi:type="dcterms:W3CDTF">2022-05-25T06:03:54Z</dcterms:modified>
</cp:coreProperties>
</file>